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  <p:sldId id="260" r:id="rId7"/>
    <p:sldId id="264" r:id="rId8"/>
    <p:sldId id="265" r:id="rId9"/>
    <p:sldId id="266" r:id="rId10"/>
    <p:sldId id="267" r:id="rId11"/>
    <p:sldId id="269" r:id="rId12"/>
    <p:sldId id="271" r:id="rId13"/>
    <p:sldId id="272" r:id="rId14"/>
    <p:sldId id="273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4" Type="http://schemas.openxmlformats.org/officeDocument/2006/relationships/image" Target="../media/image65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13" Type="http://schemas.openxmlformats.org/officeDocument/2006/relationships/image" Target="../media/image83.wmf"/><Relationship Id="rId3" Type="http://schemas.openxmlformats.org/officeDocument/2006/relationships/image" Target="../media/image73.wmf"/><Relationship Id="rId7" Type="http://schemas.openxmlformats.org/officeDocument/2006/relationships/image" Target="../media/image77.wmf"/><Relationship Id="rId12" Type="http://schemas.openxmlformats.org/officeDocument/2006/relationships/image" Target="../media/image82.wmf"/><Relationship Id="rId2" Type="http://schemas.openxmlformats.org/officeDocument/2006/relationships/image" Target="../media/image72.wmf"/><Relationship Id="rId16" Type="http://schemas.openxmlformats.org/officeDocument/2006/relationships/image" Target="../media/image86.wmf"/><Relationship Id="rId1" Type="http://schemas.openxmlformats.org/officeDocument/2006/relationships/image" Target="../media/image71.wmf"/><Relationship Id="rId6" Type="http://schemas.openxmlformats.org/officeDocument/2006/relationships/image" Target="../media/image76.wmf"/><Relationship Id="rId11" Type="http://schemas.openxmlformats.org/officeDocument/2006/relationships/image" Target="../media/image81.wmf"/><Relationship Id="rId5" Type="http://schemas.openxmlformats.org/officeDocument/2006/relationships/image" Target="../media/image75.wmf"/><Relationship Id="rId15" Type="http://schemas.openxmlformats.org/officeDocument/2006/relationships/image" Target="../media/image85.wmf"/><Relationship Id="rId10" Type="http://schemas.openxmlformats.org/officeDocument/2006/relationships/image" Target="../media/image80.wmf"/><Relationship Id="rId4" Type="http://schemas.openxmlformats.org/officeDocument/2006/relationships/image" Target="../media/image74.wmf"/><Relationship Id="rId9" Type="http://schemas.openxmlformats.org/officeDocument/2006/relationships/image" Target="../media/image79.wmf"/><Relationship Id="rId14" Type="http://schemas.openxmlformats.org/officeDocument/2006/relationships/image" Target="../media/image8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30.wmf"/><Relationship Id="rId18" Type="http://schemas.openxmlformats.org/officeDocument/2006/relationships/image" Target="../media/image35.wmf"/><Relationship Id="rId3" Type="http://schemas.openxmlformats.org/officeDocument/2006/relationships/image" Target="../media/image20.wmf"/><Relationship Id="rId21" Type="http://schemas.openxmlformats.org/officeDocument/2006/relationships/image" Target="../media/image38.wmf"/><Relationship Id="rId7" Type="http://schemas.openxmlformats.org/officeDocument/2006/relationships/image" Target="../media/image24.wmf"/><Relationship Id="rId12" Type="http://schemas.openxmlformats.org/officeDocument/2006/relationships/image" Target="../media/image29.wmf"/><Relationship Id="rId17" Type="http://schemas.openxmlformats.org/officeDocument/2006/relationships/image" Target="../media/image34.wmf"/><Relationship Id="rId2" Type="http://schemas.openxmlformats.org/officeDocument/2006/relationships/image" Target="../media/image19.wmf"/><Relationship Id="rId16" Type="http://schemas.openxmlformats.org/officeDocument/2006/relationships/image" Target="../media/image33.wmf"/><Relationship Id="rId20" Type="http://schemas.openxmlformats.org/officeDocument/2006/relationships/image" Target="../media/image37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11" Type="http://schemas.openxmlformats.org/officeDocument/2006/relationships/image" Target="../media/image28.wmf"/><Relationship Id="rId24" Type="http://schemas.openxmlformats.org/officeDocument/2006/relationships/image" Target="../media/image41.wmf"/><Relationship Id="rId5" Type="http://schemas.openxmlformats.org/officeDocument/2006/relationships/image" Target="../media/image22.wmf"/><Relationship Id="rId15" Type="http://schemas.openxmlformats.org/officeDocument/2006/relationships/image" Target="../media/image32.wmf"/><Relationship Id="rId23" Type="http://schemas.openxmlformats.org/officeDocument/2006/relationships/image" Target="../media/image40.wmf"/><Relationship Id="rId10" Type="http://schemas.openxmlformats.org/officeDocument/2006/relationships/image" Target="../media/image27.wmf"/><Relationship Id="rId19" Type="http://schemas.openxmlformats.org/officeDocument/2006/relationships/image" Target="../media/image36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Relationship Id="rId14" Type="http://schemas.openxmlformats.org/officeDocument/2006/relationships/image" Target="../media/image31.wmf"/><Relationship Id="rId22" Type="http://schemas.openxmlformats.org/officeDocument/2006/relationships/image" Target="../media/image3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3C5ED-AA3D-4742-9D68-451A61E08A4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DE9D6-024A-420F-8B27-2EF8E6AA46E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9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2B26C-9E1C-4F1D-8E4B-755B5813AE6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7301E-2261-445A-8814-D138902397A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35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C74EB-0D46-40EC-ADA0-5E435A2338D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C0B4-2B1F-4ECA-8728-FB262DE90B2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949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3C5ED-AA3D-4742-9D68-451A61E08A4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DE9D6-024A-420F-8B27-2EF8E6AA46E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518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A0A98-2D62-4C40-A3CE-6337143D519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2F1AB-F1B9-4E34-AD60-5F9DF64A5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194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8FDE1-B806-441C-8184-B0D4736989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BE0C-AF7C-4EA0-A9E4-C08FF8C8689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7157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4218F-D64B-4443-BF2F-74E5E3999EA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8193E-1889-4096-85AB-513CEC4E6DA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255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D17DF-D721-42FB-A2E2-A331CD6A58A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C9BA2-666A-49BC-B915-5B7A135FC6E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327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8109D-381C-4933-BF7B-300AE3D2EE2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40E5E-B643-4144-888C-2D6FBF44487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497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F0D36-E45E-4D5D-BA8D-C89AD80BC95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3258B-E481-4546-8D72-7368B841FFD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0389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5AC8D-91C1-4059-BFE7-6252A9C68BA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33C99-3A17-4CDD-B5E7-0BC9EE30BE2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087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A0A98-2D62-4C40-A3CE-6337143D519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2F1AB-F1B9-4E34-AD60-5F9DF64A5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1770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45904-EF99-4115-AF78-4F56C759D17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62BF9-DB40-442A-8A27-CBA49B39BA0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5504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2B26C-9E1C-4F1D-8E4B-755B5813AE6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7301E-2261-445A-8814-D138902397A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3135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C74EB-0D46-40EC-ADA0-5E435A2338D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C0B4-2B1F-4ECA-8728-FB262DE90B2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5419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3C5ED-AA3D-4742-9D68-451A61E08A4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DE9D6-024A-420F-8B27-2EF8E6AA46E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5370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A0A98-2D62-4C40-A3CE-6337143D519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2F1AB-F1B9-4E34-AD60-5F9DF64A5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4933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8FDE1-B806-441C-8184-B0D4736989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BE0C-AF7C-4EA0-A9E4-C08FF8C8689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0430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4218F-D64B-4443-BF2F-74E5E3999EA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8193E-1889-4096-85AB-513CEC4E6DA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2669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D17DF-D721-42FB-A2E2-A331CD6A58A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C9BA2-666A-49BC-B915-5B7A135FC6E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8095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8109D-381C-4933-BF7B-300AE3D2EE2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40E5E-B643-4144-888C-2D6FBF44487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0622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F0D36-E45E-4D5D-BA8D-C89AD80BC95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3258B-E481-4546-8D72-7368B841FFD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47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8FDE1-B806-441C-8184-B0D4736989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BE0C-AF7C-4EA0-A9E4-C08FF8C8689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411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5AC8D-91C1-4059-BFE7-6252A9C68BA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33C99-3A17-4CDD-B5E7-0BC9EE30BE2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8687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45904-EF99-4115-AF78-4F56C759D17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62BF9-DB40-442A-8A27-CBA49B39BA0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0439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2B26C-9E1C-4F1D-8E4B-755B5813AE6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7301E-2261-445A-8814-D138902397A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1177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C74EB-0D46-40EC-ADA0-5E435A2338D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C0B4-2B1F-4ECA-8728-FB262DE90B2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960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4218F-D64B-4443-BF2F-74E5E3999EA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8193E-1889-4096-85AB-513CEC4E6DA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20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D17DF-D721-42FB-A2E2-A331CD6A58A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C9BA2-666A-49BC-B915-5B7A135FC6E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98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8109D-381C-4933-BF7B-300AE3D2EE2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40E5E-B643-4144-888C-2D6FBF44487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742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F0D36-E45E-4D5D-BA8D-C89AD80BC95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3258B-E481-4546-8D72-7368B841FFD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598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5AC8D-91C1-4059-BFE7-6252A9C68BA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33C99-3A17-4CDD-B5E7-0BC9EE30BE2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32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45904-EF99-4115-AF78-4F56C759D17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62BF9-DB40-442A-8A27-CBA49B39BA0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777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9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173EA1-AD9B-4D66-821A-3BB24F6BBF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F62FE7-DCF1-412C-B413-DF695E64EEC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469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9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173EA1-AD9B-4D66-821A-3BB24F6BBF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F62FE7-DCF1-412C-B413-DF695E64EEC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88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9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173EA1-AD9B-4D66-821A-3BB24F6BBF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F62FE7-DCF1-412C-B413-DF695E64EEC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5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5.wmf"/><Relationship Id="rId26" Type="http://schemas.openxmlformats.org/officeDocument/2006/relationships/image" Target="../media/image29.wmf"/><Relationship Id="rId39" Type="http://schemas.openxmlformats.org/officeDocument/2006/relationships/image" Target="../media/image35.wmf"/><Relationship Id="rId21" Type="http://schemas.openxmlformats.org/officeDocument/2006/relationships/oleObject" Target="../embeddings/oleObject23.bin"/><Relationship Id="rId34" Type="http://schemas.openxmlformats.org/officeDocument/2006/relationships/image" Target="../media/image33.wmf"/><Relationship Id="rId42" Type="http://schemas.openxmlformats.org/officeDocument/2006/relationships/oleObject" Target="../embeddings/oleObject33.bin"/><Relationship Id="rId47" Type="http://schemas.openxmlformats.org/officeDocument/2006/relationships/image" Target="../media/image39.wmf"/><Relationship Id="rId50" Type="http://schemas.openxmlformats.org/officeDocument/2006/relationships/image" Target="../media/image40.wmf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4.wmf"/><Relationship Id="rId29" Type="http://schemas.openxmlformats.org/officeDocument/2006/relationships/oleObject" Target="../embeddings/oleObject27.bin"/><Relationship Id="rId11" Type="http://schemas.openxmlformats.org/officeDocument/2006/relationships/oleObject" Target="../embeddings/oleObject18.bin"/><Relationship Id="rId24" Type="http://schemas.openxmlformats.org/officeDocument/2006/relationships/image" Target="../media/image28.wmf"/><Relationship Id="rId32" Type="http://schemas.openxmlformats.org/officeDocument/2006/relationships/image" Target="../media/image32.wmf"/><Relationship Id="rId37" Type="http://schemas.openxmlformats.org/officeDocument/2006/relationships/hyperlink" Target="../Desktop/VINACAL%20Vn%20-%20570MS.exe" TargetMode="External"/><Relationship Id="rId40" Type="http://schemas.openxmlformats.org/officeDocument/2006/relationships/oleObject" Target="../embeddings/oleObject32.bin"/><Relationship Id="rId45" Type="http://schemas.openxmlformats.org/officeDocument/2006/relationships/image" Target="../media/image38.wmf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23" Type="http://schemas.openxmlformats.org/officeDocument/2006/relationships/oleObject" Target="../embeddings/oleObject24.bin"/><Relationship Id="rId28" Type="http://schemas.openxmlformats.org/officeDocument/2006/relationships/image" Target="../media/image30.wmf"/><Relationship Id="rId36" Type="http://schemas.openxmlformats.org/officeDocument/2006/relationships/image" Target="../media/image34.wmf"/><Relationship Id="rId49" Type="http://schemas.openxmlformats.org/officeDocument/2006/relationships/oleObject" Target="../embeddings/oleObject37.bin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22.bin"/><Relationship Id="rId31" Type="http://schemas.openxmlformats.org/officeDocument/2006/relationships/oleObject" Target="../embeddings/oleObject28.bin"/><Relationship Id="rId44" Type="http://schemas.openxmlformats.org/officeDocument/2006/relationships/oleObject" Target="../embeddings/oleObject34.bin"/><Relationship Id="rId52" Type="http://schemas.openxmlformats.org/officeDocument/2006/relationships/image" Target="../media/image4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3.wmf"/><Relationship Id="rId22" Type="http://schemas.openxmlformats.org/officeDocument/2006/relationships/image" Target="../media/image27.wmf"/><Relationship Id="rId27" Type="http://schemas.openxmlformats.org/officeDocument/2006/relationships/oleObject" Target="../embeddings/oleObject26.bin"/><Relationship Id="rId30" Type="http://schemas.openxmlformats.org/officeDocument/2006/relationships/image" Target="../media/image31.wmf"/><Relationship Id="rId35" Type="http://schemas.openxmlformats.org/officeDocument/2006/relationships/oleObject" Target="../embeddings/oleObject30.bin"/><Relationship Id="rId43" Type="http://schemas.openxmlformats.org/officeDocument/2006/relationships/image" Target="../media/image37.wmf"/><Relationship Id="rId48" Type="http://schemas.openxmlformats.org/officeDocument/2006/relationships/oleObject" Target="../embeddings/oleObject36.bin"/><Relationship Id="rId8" Type="http://schemas.openxmlformats.org/officeDocument/2006/relationships/image" Target="../media/image20.wmf"/><Relationship Id="rId51" Type="http://schemas.openxmlformats.org/officeDocument/2006/relationships/oleObject" Target="../embeddings/oleObject38.bin"/><Relationship Id="rId3" Type="http://schemas.openxmlformats.org/officeDocument/2006/relationships/oleObject" Target="../embeddings/oleObject14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1.bin"/><Relationship Id="rId25" Type="http://schemas.openxmlformats.org/officeDocument/2006/relationships/oleObject" Target="../embeddings/oleObject25.bin"/><Relationship Id="rId33" Type="http://schemas.openxmlformats.org/officeDocument/2006/relationships/oleObject" Target="../embeddings/oleObject29.bin"/><Relationship Id="rId38" Type="http://schemas.openxmlformats.org/officeDocument/2006/relationships/oleObject" Target="../embeddings/oleObject31.bin"/><Relationship Id="rId46" Type="http://schemas.openxmlformats.org/officeDocument/2006/relationships/oleObject" Target="../embeddings/oleObject35.bin"/><Relationship Id="rId20" Type="http://schemas.openxmlformats.org/officeDocument/2006/relationships/image" Target="../media/image26.wmf"/><Relationship Id="rId41" Type="http://schemas.openxmlformats.org/officeDocument/2006/relationships/image" Target="../media/image36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7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51.png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9.bin"/><Relationship Id="rId11" Type="http://schemas.openxmlformats.org/officeDocument/2006/relationships/oleObject" Target="../embeddings/oleObject51.bin"/><Relationship Id="rId5" Type="http://schemas.openxmlformats.org/officeDocument/2006/relationships/image" Target="../media/image48.wmf"/><Relationship Id="rId10" Type="http://schemas.openxmlformats.org/officeDocument/2006/relationships/image" Target="../media/image50.wmf"/><Relationship Id="rId4" Type="http://schemas.openxmlformats.org/officeDocument/2006/relationships/oleObject" Target="../embeddings/oleObject48.bin"/><Relationship Id="rId9" Type="http://schemas.openxmlformats.org/officeDocument/2006/relationships/oleObject" Target="../embeddings/oleObject5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7" Type="http://schemas.openxmlformats.org/officeDocument/2006/relationships/image" Target="../media/image5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53.wmf"/><Relationship Id="rId4" Type="http://schemas.openxmlformats.org/officeDocument/2006/relationships/oleObject" Target="../embeddings/oleObject5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oleObject" Target="../embeddings/oleObject59.bin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6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7.bin"/><Relationship Id="rId14" Type="http://schemas.openxmlformats.org/officeDocument/2006/relationships/image" Target="../media/image6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7" Type="http://schemas.openxmlformats.org/officeDocument/2006/relationships/image" Target="../media/image6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1.bin"/><Relationship Id="rId5" Type="http://schemas.openxmlformats.org/officeDocument/2006/relationships/image" Target="../media/image62.wmf"/><Relationship Id="rId4" Type="http://schemas.openxmlformats.org/officeDocument/2006/relationships/oleObject" Target="../embeddings/oleObject6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5.wmf"/><Relationship Id="rId5" Type="http://schemas.openxmlformats.org/officeDocument/2006/relationships/oleObject" Target="../embeddings/oleObject63.bin"/><Relationship Id="rId10" Type="http://schemas.openxmlformats.org/officeDocument/2006/relationships/image" Target="../media/image67.png"/><Relationship Id="rId4" Type="http://schemas.openxmlformats.org/officeDocument/2006/relationships/image" Target="../media/image64.wmf"/><Relationship Id="rId9" Type="http://schemas.openxmlformats.org/officeDocument/2006/relationships/oleObject" Target="../embeddings/oleObject65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3" Type="http://schemas.openxmlformats.org/officeDocument/2006/relationships/oleObject" Target="../embeddings/oleObject66.bin"/><Relationship Id="rId7" Type="http://schemas.openxmlformats.org/officeDocument/2006/relationships/image" Target="../media/image7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9.wmf"/><Relationship Id="rId11" Type="http://schemas.openxmlformats.org/officeDocument/2006/relationships/image" Target="../media/image65.wmf"/><Relationship Id="rId5" Type="http://schemas.openxmlformats.org/officeDocument/2006/relationships/oleObject" Target="../embeddings/oleObject67.bin"/><Relationship Id="rId10" Type="http://schemas.openxmlformats.org/officeDocument/2006/relationships/oleObject" Target="../embeddings/oleObject69.bin"/><Relationship Id="rId4" Type="http://schemas.openxmlformats.org/officeDocument/2006/relationships/image" Target="../media/image68.wmf"/><Relationship Id="rId9" Type="http://schemas.openxmlformats.org/officeDocument/2006/relationships/image" Target="../media/image64.wmf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75.bin"/><Relationship Id="rId18" Type="http://schemas.openxmlformats.org/officeDocument/2006/relationships/image" Target="../media/image78.wmf"/><Relationship Id="rId26" Type="http://schemas.openxmlformats.org/officeDocument/2006/relationships/image" Target="../media/image82.wmf"/><Relationship Id="rId3" Type="http://schemas.openxmlformats.org/officeDocument/2006/relationships/oleObject" Target="../embeddings/oleObject70.bin"/><Relationship Id="rId21" Type="http://schemas.openxmlformats.org/officeDocument/2006/relationships/oleObject" Target="../embeddings/oleObject79.bin"/><Relationship Id="rId34" Type="http://schemas.openxmlformats.org/officeDocument/2006/relationships/image" Target="../media/image86.wmf"/><Relationship Id="rId7" Type="http://schemas.openxmlformats.org/officeDocument/2006/relationships/oleObject" Target="../embeddings/oleObject72.bin"/><Relationship Id="rId12" Type="http://schemas.openxmlformats.org/officeDocument/2006/relationships/image" Target="../media/image75.wmf"/><Relationship Id="rId17" Type="http://schemas.openxmlformats.org/officeDocument/2006/relationships/oleObject" Target="../embeddings/oleObject77.bin"/><Relationship Id="rId25" Type="http://schemas.openxmlformats.org/officeDocument/2006/relationships/oleObject" Target="../embeddings/oleObject81.bin"/><Relationship Id="rId33" Type="http://schemas.openxmlformats.org/officeDocument/2006/relationships/oleObject" Target="../embeddings/oleObject85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77.wmf"/><Relationship Id="rId20" Type="http://schemas.openxmlformats.org/officeDocument/2006/relationships/image" Target="../media/image79.wmf"/><Relationship Id="rId29" Type="http://schemas.openxmlformats.org/officeDocument/2006/relationships/oleObject" Target="../embeddings/oleObject83.bin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2.wmf"/><Relationship Id="rId11" Type="http://schemas.openxmlformats.org/officeDocument/2006/relationships/oleObject" Target="../embeddings/oleObject74.bin"/><Relationship Id="rId24" Type="http://schemas.openxmlformats.org/officeDocument/2006/relationships/image" Target="../media/image81.wmf"/><Relationship Id="rId32" Type="http://schemas.openxmlformats.org/officeDocument/2006/relationships/image" Target="../media/image85.wmf"/><Relationship Id="rId5" Type="http://schemas.openxmlformats.org/officeDocument/2006/relationships/oleObject" Target="../embeddings/oleObject71.bin"/><Relationship Id="rId15" Type="http://schemas.openxmlformats.org/officeDocument/2006/relationships/oleObject" Target="../embeddings/oleObject76.bin"/><Relationship Id="rId23" Type="http://schemas.openxmlformats.org/officeDocument/2006/relationships/oleObject" Target="../embeddings/oleObject80.bin"/><Relationship Id="rId28" Type="http://schemas.openxmlformats.org/officeDocument/2006/relationships/image" Target="../media/image83.wmf"/><Relationship Id="rId10" Type="http://schemas.openxmlformats.org/officeDocument/2006/relationships/image" Target="../media/image74.wmf"/><Relationship Id="rId19" Type="http://schemas.openxmlformats.org/officeDocument/2006/relationships/oleObject" Target="../embeddings/oleObject78.bin"/><Relationship Id="rId31" Type="http://schemas.openxmlformats.org/officeDocument/2006/relationships/oleObject" Target="../embeddings/oleObject84.bin"/><Relationship Id="rId4" Type="http://schemas.openxmlformats.org/officeDocument/2006/relationships/image" Target="../media/image71.wmf"/><Relationship Id="rId9" Type="http://schemas.openxmlformats.org/officeDocument/2006/relationships/oleObject" Target="../embeddings/oleObject73.bin"/><Relationship Id="rId14" Type="http://schemas.openxmlformats.org/officeDocument/2006/relationships/image" Target="../media/image76.wmf"/><Relationship Id="rId22" Type="http://schemas.openxmlformats.org/officeDocument/2006/relationships/image" Target="../media/image80.wmf"/><Relationship Id="rId27" Type="http://schemas.openxmlformats.org/officeDocument/2006/relationships/oleObject" Target="../embeddings/oleObject82.bin"/><Relationship Id="rId30" Type="http://schemas.openxmlformats.org/officeDocument/2006/relationships/image" Target="../media/image84.wmf"/><Relationship Id="rId8" Type="http://schemas.openxmlformats.org/officeDocument/2006/relationships/image" Target="../media/image7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88.bin"/><Relationship Id="rId12" Type="http://schemas.openxmlformats.org/officeDocument/2006/relationships/image" Target="../media/image91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8.wmf"/><Relationship Id="rId11" Type="http://schemas.openxmlformats.org/officeDocument/2006/relationships/oleObject" Target="../embeddings/oleObject90.bin"/><Relationship Id="rId5" Type="http://schemas.openxmlformats.org/officeDocument/2006/relationships/oleObject" Target="../embeddings/oleObject87.bin"/><Relationship Id="rId10" Type="http://schemas.openxmlformats.org/officeDocument/2006/relationships/image" Target="../media/image90.wmf"/><Relationship Id="rId4" Type="http://schemas.openxmlformats.org/officeDocument/2006/relationships/image" Target="../media/image87.wmf"/><Relationship Id="rId9" Type="http://schemas.openxmlformats.org/officeDocument/2006/relationships/oleObject" Target="../embeddings/oleObject89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4" name="Group 54"/>
          <p:cNvGrpSpPr>
            <a:grpSpLocks/>
          </p:cNvGrpSpPr>
          <p:nvPr/>
        </p:nvGrpSpPr>
        <p:grpSpPr bwMode="auto">
          <a:xfrm>
            <a:off x="109538" y="188913"/>
            <a:ext cx="7740650" cy="1954212"/>
            <a:chOff x="69" y="119"/>
            <a:chExt cx="4876" cy="1231"/>
          </a:xfrm>
        </p:grpSpPr>
        <p:sp>
          <p:nvSpPr>
            <p:cNvPr id="74787" name="Text Box 4"/>
            <p:cNvSpPr txBox="1">
              <a:spLocks noChangeArrowheads="1"/>
            </p:cNvSpPr>
            <p:nvPr/>
          </p:nvSpPr>
          <p:spPr bwMode="auto">
            <a:xfrm>
              <a:off x="69" y="119"/>
              <a:ext cx="2221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4800" i="1" u="sng">
                  <a:solidFill>
                    <a:srgbClr val="C0504D"/>
                  </a:solidFill>
                  <a:cs typeface="Arial" charset="0"/>
                </a:rPr>
                <a:t>Chương </a:t>
              </a:r>
              <a:r>
                <a:rPr lang="en-US" altLang="en-US" sz="6000" i="1" u="sng">
                  <a:solidFill>
                    <a:srgbClr val="C0504D"/>
                  </a:solidFill>
                  <a:cs typeface="Arial" charset="0"/>
                </a:rPr>
                <a:t>6</a:t>
              </a:r>
              <a:r>
                <a:rPr lang="en-US" altLang="en-US" sz="4800" i="1" u="sng">
                  <a:solidFill>
                    <a:srgbClr val="C0504D"/>
                  </a:solidFill>
                  <a:cs typeface="Arial" charset="0"/>
                </a:rPr>
                <a:t>:</a:t>
              </a:r>
              <a:r>
                <a:rPr lang="en-US" altLang="en-US" sz="4000" u="sng">
                  <a:solidFill>
                    <a:srgbClr val="C0504D"/>
                  </a:solidFill>
                  <a:cs typeface="Arial" charset="0"/>
                </a:rPr>
                <a:t> </a:t>
              </a:r>
            </a:p>
          </p:txBody>
        </p:sp>
        <p:sp>
          <p:nvSpPr>
            <p:cNvPr id="74788" name="Text Box 6"/>
            <p:cNvSpPr txBox="1">
              <a:spLocks noChangeArrowheads="1"/>
            </p:cNvSpPr>
            <p:nvPr/>
          </p:nvSpPr>
          <p:spPr bwMode="auto">
            <a:xfrm>
              <a:off x="1927" y="754"/>
              <a:ext cx="3018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i="1">
                  <a:solidFill>
                    <a:srgbClr val="0000FF"/>
                  </a:solidFill>
                  <a:cs typeface="Arial" charset="0"/>
                </a:rPr>
                <a:t>GÓC LƯỢNG GIÁC VÀ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i="1">
                  <a:solidFill>
                    <a:srgbClr val="0000FF"/>
                  </a:solidFill>
                  <a:cs typeface="Arial" charset="0"/>
                </a:rPr>
                <a:t>CÔNG THỨC LƯỢNG GIÁC</a:t>
              </a:r>
            </a:p>
          </p:txBody>
        </p:sp>
      </p:grpSp>
      <p:grpSp>
        <p:nvGrpSpPr>
          <p:cNvPr id="2105" name="Group 57"/>
          <p:cNvGrpSpPr>
            <a:grpSpLocks/>
          </p:cNvGrpSpPr>
          <p:nvPr/>
        </p:nvGrpSpPr>
        <p:grpSpPr bwMode="auto">
          <a:xfrm>
            <a:off x="117475" y="1808163"/>
            <a:ext cx="3779838" cy="4254500"/>
            <a:chOff x="74" y="1139"/>
            <a:chExt cx="2381" cy="2680"/>
          </a:xfrm>
        </p:grpSpPr>
        <p:grpSp>
          <p:nvGrpSpPr>
            <p:cNvPr id="74758" name="Group 45"/>
            <p:cNvGrpSpPr>
              <a:grpSpLocks/>
            </p:cNvGrpSpPr>
            <p:nvPr/>
          </p:nvGrpSpPr>
          <p:grpSpPr bwMode="auto">
            <a:xfrm>
              <a:off x="172" y="1139"/>
              <a:ext cx="2283" cy="2000"/>
              <a:chOff x="1020" y="1385"/>
              <a:chExt cx="2283" cy="2000"/>
            </a:xfrm>
          </p:grpSpPr>
          <p:sp>
            <p:nvSpPr>
              <p:cNvPr id="74764" name="Line 8"/>
              <p:cNvSpPr>
                <a:spLocks noChangeShapeType="1"/>
              </p:cNvSpPr>
              <p:nvPr/>
            </p:nvSpPr>
            <p:spPr bwMode="auto">
              <a:xfrm flipV="1">
                <a:off x="2018" y="1479"/>
                <a:ext cx="0" cy="1906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4765" name="Line 9"/>
              <p:cNvSpPr>
                <a:spLocks noChangeShapeType="1"/>
              </p:cNvSpPr>
              <p:nvPr/>
            </p:nvSpPr>
            <p:spPr bwMode="auto">
              <a:xfrm>
                <a:off x="1020" y="2522"/>
                <a:ext cx="2223" cy="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4766" name="AutoShape 10"/>
              <p:cNvSpPr>
                <a:spLocks noChangeArrowheads="1"/>
              </p:cNvSpPr>
              <p:nvPr/>
            </p:nvSpPr>
            <p:spPr bwMode="auto">
              <a:xfrm>
                <a:off x="1338" y="1751"/>
                <a:ext cx="1407" cy="1497"/>
              </a:xfrm>
              <a:prstGeom prst="flowChartConnector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prstClr val="black"/>
                  </a:solidFill>
                  <a:cs typeface="Arial" charset="0"/>
                </a:endParaRPr>
              </a:p>
            </p:txBody>
          </p:sp>
          <p:sp>
            <p:nvSpPr>
              <p:cNvPr id="74767" name="Text Box 11"/>
              <p:cNvSpPr txBox="1">
                <a:spLocks noChangeArrowheads="1"/>
              </p:cNvSpPr>
              <p:nvPr/>
            </p:nvSpPr>
            <p:spPr bwMode="auto">
              <a:xfrm>
                <a:off x="2018" y="1385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prstClr val="black"/>
                    </a:solidFill>
                    <a:cs typeface="Arial" charset="0"/>
                  </a:rPr>
                  <a:t>y</a:t>
                </a:r>
              </a:p>
            </p:txBody>
          </p:sp>
          <p:sp>
            <p:nvSpPr>
              <p:cNvPr id="74768" name="Text Box 12"/>
              <p:cNvSpPr txBox="1">
                <a:spLocks noChangeArrowheads="1"/>
              </p:cNvSpPr>
              <p:nvPr/>
            </p:nvSpPr>
            <p:spPr bwMode="auto">
              <a:xfrm>
                <a:off x="3107" y="2523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prstClr val="black"/>
                    </a:solidFill>
                    <a:cs typeface="Arial" charset="0"/>
                  </a:rPr>
                  <a:t>x</a:t>
                </a:r>
              </a:p>
            </p:txBody>
          </p:sp>
          <p:sp>
            <p:nvSpPr>
              <p:cNvPr id="74769" name="Text Box 13"/>
              <p:cNvSpPr txBox="1">
                <a:spLocks noChangeArrowheads="1"/>
              </p:cNvSpPr>
              <p:nvPr/>
            </p:nvSpPr>
            <p:spPr bwMode="auto">
              <a:xfrm>
                <a:off x="1791" y="2462"/>
                <a:ext cx="23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>
                    <a:solidFill>
                      <a:prstClr val="black"/>
                    </a:solidFill>
                    <a:cs typeface="Arial" charset="0"/>
                  </a:rPr>
                  <a:t>o</a:t>
                </a:r>
              </a:p>
            </p:txBody>
          </p:sp>
          <p:sp>
            <p:nvSpPr>
              <p:cNvPr id="74770" name="Line 14"/>
              <p:cNvSpPr>
                <a:spLocks noChangeShapeType="1"/>
              </p:cNvSpPr>
              <p:nvPr/>
            </p:nvSpPr>
            <p:spPr bwMode="auto">
              <a:xfrm flipH="1" flipV="1">
                <a:off x="1429" y="2115"/>
                <a:ext cx="589" cy="40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4771" name="Line 15"/>
              <p:cNvSpPr>
                <a:spLocks noChangeShapeType="1"/>
              </p:cNvSpPr>
              <p:nvPr/>
            </p:nvSpPr>
            <p:spPr bwMode="auto">
              <a:xfrm>
                <a:off x="1429" y="2115"/>
                <a:ext cx="0" cy="408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4772" name="Line 16"/>
              <p:cNvSpPr>
                <a:spLocks noChangeShapeType="1"/>
              </p:cNvSpPr>
              <p:nvPr/>
            </p:nvSpPr>
            <p:spPr bwMode="auto">
              <a:xfrm>
                <a:off x="1429" y="2115"/>
                <a:ext cx="589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4773" name="Text Box 17"/>
              <p:cNvSpPr txBox="1">
                <a:spLocks noChangeArrowheads="1"/>
              </p:cNvSpPr>
              <p:nvPr/>
            </p:nvSpPr>
            <p:spPr bwMode="auto">
              <a:xfrm>
                <a:off x="1202" y="1946"/>
                <a:ext cx="2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prstClr val="black"/>
                    </a:solidFill>
                    <a:cs typeface="Arial" charset="0"/>
                  </a:rPr>
                  <a:t>M</a:t>
                </a:r>
              </a:p>
            </p:txBody>
          </p:sp>
          <p:sp>
            <p:nvSpPr>
              <p:cNvPr id="74774" name="Text Box 18"/>
              <p:cNvSpPr txBox="1">
                <a:spLocks noChangeArrowheads="1"/>
              </p:cNvSpPr>
              <p:nvPr/>
            </p:nvSpPr>
            <p:spPr bwMode="auto">
              <a:xfrm>
                <a:off x="2018" y="2024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prstClr val="black"/>
                    </a:solidFill>
                    <a:cs typeface="Arial" charset="0"/>
                  </a:rPr>
                  <a:t>K</a:t>
                </a:r>
              </a:p>
            </p:txBody>
          </p:sp>
          <p:sp>
            <p:nvSpPr>
              <p:cNvPr id="74775" name="Text Box 19"/>
              <p:cNvSpPr txBox="1">
                <a:spLocks noChangeArrowheads="1"/>
              </p:cNvSpPr>
              <p:nvPr/>
            </p:nvSpPr>
            <p:spPr bwMode="auto">
              <a:xfrm>
                <a:off x="1338" y="2523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prstClr val="black"/>
                    </a:solidFill>
                    <a:cs typeface="Arial" charset="0"/>
                  </a:rPr>
                  <a:t>H</a:t>
                </a:r>
              </a:p>
            </p:txBody>
          </p:sp>
          <p:sp>
            <p:nvSpPr>
              <p:cNvPr id="74776" name="Line 20"/>
              <p:cNvSpPr>
                <a:spLocks noChangeShapeType="1"/>
              </p:cNvSpPr>
              <p:nvPr/>
            </p:nvSpPr>
            <p:spPr bwMode="auto">
              <a:xfrm>
                <a:off x="2018" y="2523"/>
                <a:ext cx="68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4777" name="Line 21"/>
              <p:cNvSpPr>
                <a:spLocks noChangeShapeType="1"/>
              </p:cNvSpPr>
              <p:nvPr/>
            </p:nvSpPr>
            <p:spPr bwMode="auto">
              <a:xfrm flipV="1">
                <a:off x="2018" y="1797"/>
                <a:ext cx="0" cy="72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74778" name="Group 24"/>
              <p:cNvGrpSpPr>
                <a:grpSpLocks/>
              </p:cNvGrpSpPr>
              <p:nvPr/>
            </p:nvGrpSpPr>
            <p:grpSpPr bwMode="auto">
              <a:xfrm>
                <a:off x="2047" y="1787"/>
                <a:ext cx="153" cy="231"/>
                <a:chOff x="3271" y="1674"/>
                <a:chExt cx="153" cy="231"/>
              </a:xfrm>
            </p:grpSpPr>
            <p:sp>
              <p:nvSpPr>
                <p:cNvPr id="74785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271" y="1674"/>
                  <a:ext cx="14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1800" b="0">
                      <a:solidFill>
                        <a:prstClr val="black"/>
                      </a:solidFill>
                      <a:cs typeface="Arial" charset="0"/>
                    </a:rPr>
                    <a:t>j</a:t>
                  </a:r>
                </a:p>
              </p:txBody>
            </p:sp>
            <p:sp>
              <p:nvSpPr>
                <p:cNvPr id="74786" name="Line 23"/>
                <p:cNvSpPr>
                  <a:spLocks noChangeShapeType="1"/>
                </p:cNvSpPr>
                <p:nvPr/>
              </p:nvSpPr>
              <p:spPr bwMode="auto">
                <a:xfrm>
                  <a:off x="3288" y="1706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74779" name="Group 27"/>
              <p:cNvGrpSpPr>
                <a:grpSpLocks/>
              </p:cNvGrpSpPr>
              <p:nvPr/>
            </p:nvGrpSpPr>
            <p:grpSpPr bwMode="auto">
              <a:xfrm>
                <a:off x="2512" y="2557"/>
                <a:ext cx="170" cy="231"/>
                <a:chOff x="2398" y="3407"/>
                <a:chExt cx="170" cy="231"/>
              </a:xfrm>
            </p:grpSpPr>
            <p:sp>
              <p:nvSpPr>
                <p:cNvPr id="74783" name="Line 25"/>
                <p:cNvSpPr>
                  <a:spLocks noChangeShapeType="1"/>
                </p:cNvSpPr>
                <p:nvPr/>
              </p:nvSpPr>
              <p:spPr bwMode="auto">
                <a:xfrm>
                  <a:off x="2426" y="3436"/>
                  <a:ext cx="14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4784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398" y="3407"/>
                  <a:ext cx="14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 sz="1800" b="0">
                      <a:solidFill>
                        <a:prstClr val="black"/>
                      </a:solidFill>
                      <a:cs typeface="Arial" charset="0"/>
                    </a:rPr>
                    <a:t>i</a:t>
                  </a:r>
                </a:p>
              </p:txBody>
            </p:sp>
          </p:grpSp>
          <p:sp>
            <p:nvSpPr>
              <p:cNvPr id="74780" name="Arc 36"/>
              <p:cNvSpPr>
                <a:spLocks/>
              </p:cNvSpPr>
              <p:nvPr/>
            </p:nvSpPr>
            <p:spPr bwMode="auto">
              <a:xfrm>
                <a:off x="1916" y="2358"/>
                <a:ext cx="199" cy="142"/>
              </a:xfrm>
              <a:custGeom>
                <a:avLst/>
                <a:gdLst>
                  <a:gd name="T0" fmla="*/ 0 w 21600"/>
                  <a:gd name="T1" fmla="*/ 0 h 21600"/>
                  <a:gd name="T2" fmla="*/ 199 w 21600"/>
                  <a:gd name="T3" fmla="*/ 142 h 21600"/>
                  <a:gd name="T4" fmla="*/ 0 w 21600"/>
                  <a:gd name="T5" fmla="*/ 142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4781" name="Line 37"/>
              <p:cNvSpPr>
                <a:spLocks noChangeShapeType="1"/>
              </p:cNvSpPr>
              <p:nvPr/>
            </p:nvSpPr>
            <p:spPr bwMode="auto">
              <a:xfrm flipH="1">
                <a:off x="1831" y="2358"/>
                <a:ext cx="85" cy="29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4782" name="Text Box 38"/>
              <p:cNvSpPr txBox="1">
                <a:spLocks noChangeArrowheads="1"/>
              </p:cNvSpPr>
              <p:nvPr/>
            </p:nvSpPr>
            <p:spPr bwMode="auto">
              <a:xfrm>
                <a:off x="2058" y="2273"/>
                <a:ext cx="17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 b="0">
                    <a:solidFill>
                      <a:prstClr val="black"/>
                    </a:solidFill>
                    <a:cs typeface="Arial" charset="0"/>
                    <a:sym typeface="Symbol" pitchFamily="18" charset="2"/>
                  </a:rPr>
                  <a:t></a:t>
                </a:r>
              </a:p>
            </p:txBody>
          </p:sp>
        </p:grpSp>
        <p:sp>
          <p:nvSpPr>
            <p:cNvPr id="74759" name="Text Box 39"/>
            <p:cNvSpPr txBox="1">
              <a:spLocks noChangeArrowheads="1"/>
            </p:cNvSpPr>
            <p:nvPr/>
          </p:nvSpPr>
          <p:spPr bwMode="auto">
            <a:xfrm>
              <a:off x="74" y="3271"/>
              <a:ext cx="200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i="1">
                  <a:solidFill>
                    <a:prstClr val="black"/>
                  </a:solidFill>
                  <a:cs typeface="Arial" charset="0"/>
                </a:rPr>
                <a:t>OM = (cos</a:t>
              </a:r>
              <a:r>
                <a:rPr lang="en-US" altLang="en-US" i="1">
                  <a:solidFill>
                    <a:prstClr val="black"/>
                  </a:solidFill>
                  <a:cs typeface="Arial" charset="0"/>
                  <a:sym typeface="Symbol" pitchFamily="18" charset="2"/>
                </a:rPr>
                <a:t></a:t>
              </a:r>
              <a:r>
                <a:rPr lang="en-US" altLang="en-US" i="1">
                  <a:solidFill>
                    <a:prstClr val="black"/>
                  </a:solidFill>
                  <a:cs typeface="Arial" charset="0"/>
                </a:rPr>
                <a:t>) . i + (sin</a:t>
              </a:r>
              <a:r>
                <a:rPr lang="en-US" altLang="en-US" i="1">
                  <a:solidFill>
                    <a:prstClr val="black"/>
                  </a:solidFill>
                  <a:cs typeface="Arial" charset="0"/>
                  <a:sym typeface="Symbol" pitchFamily="18" charset="2"/>
                </a:rPr>
                <a:t></a:t>
              </a:r>
              <a:r>
                <a:rPr lang="en-US" altLang="en-US" i="1">
                  <a:solidFill>
                    <a:prstClr val="black"/>
                  </a:solidFill>
                  <a:cs typeface="Arial" charset="0"/>
                </a:rPr>
                <a:t>) . j</a:t>
              </a:r>
            </a:p>
          </p:txBody>
        </p:sp>
        <p:sp>
          <p:nvSpPr>
            <p:cNvPr id="74760" name="Line 40"/>
            <p:cNvSpPr>
              <a:spLocks noChangeShapeType="1"/>
            </p:cNvSpPr>
            <p:nvPr/>
          </p:nvSpPr>
          <p:spPr bwMode="auto">
            <a:xfrm flipV="1">
              <a:off x="131" y="3288"/>
              <a:ext cx="340" cy="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4761" name="Line 41"/>
            <p:cNvSpPr>
              <a:spLocks noChangeShapeType="1"/>
            </p:cNvSpPr>
            <p:nvPr/>
          </p:nvSpPr>
          <p:spPr bwMode="auto">
            <a:xfrm>
              <a:off x="1179" y="3301"/>
              <a:ext cx="1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4762" name="Line 42"/>
            <p:cNvSpPr>
              <a:spLocks noChangeShapeType="1"/>
            </p:cNvSpPr>
            <p:nvPr/>
          </p:nvSpPr>
          <p:spPr bwMode="auto">
            <a:xfrm flipV="1">
              <a:off x="1975" y="3294"/>
              <a:ext cx="140" cy="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4763" name="Text Box 44"/>
            <p:cNvSpPr txBox="1">
              <a:spLocks noChangeArrowheads="1"/>
            </p:cNvSpPr>
            <p:nvPr/>
          </p:nvSpPr>
          <p:spPr bwMode="auto">
            <a:xfrm>
              <a:off x="246" y="3569"/>
              <a:ext cx="1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i="1">
                  <a:solidFill>
                    <a:prstClr val="black"/>
                  </a:solidFill>
                  <a:cs typeface="Arial" charset="0"/>
                </a:rPr>
                <a:t>M (cos</a:t>
              </a:r>
              <a:r>
                <a:rPr lang="en-US" altLang="en-US" i="1">
                  <a:solidFill>
                    <a:prstClr val="black"/>
                  </a:solidFill>
                  <a:cs typeface="Arial" charset="0"/>
                  <a:sym typeface="Symbol" pitchFamily="18" charset="2"/>
                </a:rPr>
                <a:t></a:t>
              </a:r>
              <a:r>
                <a:rPr lang="en-US" altLang="en-US" i="1">
                  <a:solidFill>
                    <a:prstClr val="black"/>
                  </a:solidFill>
                  <a:cs typeface="Arial" charset="0"/>
                </a:rPr>
                <a:t>; sin</a:t>
              </a:r>
              <a:r>
                <a:rPr lang="en-US" altLang="en-US" i="1">
                  <a:solidFill>
                    <a:prstClr val="black"/>
                  </a:solidFill>
                  <a:cs typeface="Arial" charset="0"/>
                  <a:sym typeface="Symbol" pitchFamily="18" charset="2"/>
                </a:rPr>
                <a:t></a:t>
              </a:r>
              <a:r>
                <a:rPr lang="en-US" altLang="en-US" i="1">
                  <a:solidFill>
                    <a:prstClr val="black"/>
                  </a:solidFill>
                  <a:cs typeface="Arial" charset="0"/>
                </a:rPr>
                <a:t>)</a:t>
              </a:r>
            </a:p>
          </p:txBody>
        </p:sp>
      </p:grpSp>
      <p:pic>
        <p:nvPicPr>
          <p:cNvPr id="7475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0" y="2668588"/>
            <a:ext cx="2112963" cy="181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7" name="Rectangle 2"/>
          <p:cNvSpPr>
            <a:spLocks noChangeArrowheads="1"/>
          </p:cNvSpPr>
          <p:nvPr/>
        </p:nvSpPr>
        <p:spPr bwMode="auto">
          <a:xfrm>
            <a:off x="4797425" y="5192713"/>
            <a:ext cx="3689350" cy="98107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vi-VN" altLang="en-US" dirty="0">
                <a:solidFill>
                  <a:prstClr val="black"/>
                </a:solidFill>
                <a:latin typeface="Times New Roman"/>
                <a:cs typeface="Arial" charset="0"/>
              </a:rPr>
              <a:t>Từ 0h đến 12 h hai kim đồng hồ ở vị trí hai tia đối nhau 11 lần</a:t>
            </a:r>
            <a:endParaRPr lang="en-US" altLang="en-US" dirty="0">
              <a:solidFill>
                <a:prstClr val="black"/>
              </a:solidFill>
              <a:latin typeface="Calibr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845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3886200" y="4267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vi-VN" altLang="en-US" sz="200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graphicFrame>
        <p:nvGraphicFramePr>
          <p:cNvPr id="28678" name="Group 6"/>
          <p:cNvGraphicFramePr>
            <a:graphicFrameLocks noGrp="1"/>
          </p:cNvGraphicFramePr>
          <p:nvPr/>
        </p:nvGraphicFramePr>
        <p:xfrm>
          <a:off x="476250" y="1014413"/>
          <a:ext cx="8229600" cy="121920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4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6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6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64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064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Rađian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710" name="Object 38"/>
          <p:cNvGraphicFramePr>
            <a:graphicFrameLocks noChangeAspect="1"/>
          </p:cNvGraphicFramePr>
          <p:nvPr/>
        </p:nvGraphicFramePr>
        <p:xfrm>
          <a:off x="1847850" y="1009650"/>
          <a:ext cx="5334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8" name="Equation" r:id="rId3" imgW="241195" imgH="203112" progId="Equation.DSMT4">
                  <p:embed/>
                </p:oleObj>
              </mc:Choice>
              <mc:Fallback>
                <p:oleObj name="Equation" r:id="rId3" imgW="241195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1009650"/>
                        <a:ext cx="5334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11" name="Object 39"/>
          <p:cNvGraphicFramePr>
            <a:graphicFrameLocks noChangeAspect="1"/>
          </p:cNvGraphicFramePr>
          <p:nvPr/>
        </p:nvGraphicFramePr>
        <p:xfrm>
          <a:off x="2686050" y="1009650"/>
          <a:ext cx="5334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9" name="Equation" r:id="rId5" imgW="241195" imgH="203112" progId="Equation.DSMT4">
                  <p:embed/>
                </p:oleObj>
              </mc:Choice>
              <mc:Fallback>
                <p:oleObj name="Equation" r:id="rId5" imgW="241195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050" y="1009650"/>
                        <a:ext cx="5334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12" name="Object 40"/>
          <p:cNvGraphicFramePr>
            <a:graphicFrameLocks noChangeAspect="1"/>
          </p:cNvGraphicFramePr>
          <p:nvPr/>
        </p:nvGraphicFramePr>
        <p:xfrm>
          <a:off x="3524250" y="1009650"/>
          <a:ext cx="5334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0" name="Equation" r:id="rId7" imgW="241195" imgH="203112" progId="Equation.DSMT4">
                  <p:embed/>
                </p:oleObj>
              </mc:Choice>
              <mc:Fallback>
                <p:oleObj name="Equation" r:id="rId7" imgW="241195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0" y="1009650"/>
                        <a:ext cx="5334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13" name="Object 41"/>
          <p:cNvGraphicFramePr>
            <a:graphicFrameLocks noChangeAspect="1"/>
          </p:cNvGraphicFramePr>
          <p:nvPr/>
        </p:nvGraphicFramePr>
        <p:xfrm>
          <a:off x="4362450" y="1000125"/>
          <a:ext cx="52705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1" name="Equation" r:id="rId9" imgW="241195" imgH="203112" progId="Equation.DSMT4">
                  <p:embed/>
                </p:oleObj>
              </mc:Choice>
              <mc:Fallback>
                <p:oleObj name="Equation" r:id="rId9" imgW="241195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2450" y="1000125"/>
                        <a:ext cx="52705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14" name="Object 42"/>
          <p:cNvGraphicFramePr>
            <a:graphicFrameLocks noChangeAspect="1"/>
          </p:cNvGraphicFramePr>
          <p:nvPr/>
        </p:nvGraphicFramePr>
        <p:xfrm>
          <a:off x="5253038" y="1000125"/>
          <a:ext cx="665162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2" name="Equation" r:id="rId11" imgW="304536" imgH="203024" progId="Equation.DSMT4">
                  <p:embed/>
                </p:oleObj>
              </mc:Choice>
              <mc:Fallback>
                <p:oleObj name="Equation" r:id="rId11" imgW="304536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3038" y="1000125"/>
                        <a:ext cx="665162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15" name="Object 43"/>
          <p:cNvGraphicFramePr>
            <a:graphicFrameLocks noChangeAspect="1"/>
          </p:cNvGraphicFramePr>
          <p:nvPr/>
        </p:nvGraphicFramePr>
        <p:xfrm>
          <a:off x="6091238" y="990600"/>
          <a:ext cx="66675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3" name="Equation" r:id="rId13" imgW="304536" imgH="203024" progId="Equation.DSMT4">
                  <p:embed/>
                </p:oleObj>
              </mc:Choice>
              <mc:Fallback>
                <p:oleObj name="Equation" r:id="rId13" imgW="304536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1238" y="990600"/>
                        <a:ext cx="66675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16" name="Object 44"/>
          <p:cNvGraphicFramePr>
            <a:graphicFrameLocks noChangeAspect="1"/>
          </p:cNvGraphicFramePr>
          <p:nvPr/>
        </p:nvGraphicFramePr>
        <p:xfrm>
          <a:off x="6929438" y="990600"/>
          <a:ext cx="665162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4" name="Equation" r:id="rId15" imgW="304536" imgH="203024" progId="Equation.DSMT4">
                  <p:embed/>
                </p:oleObj>
              </mc:Choice>
              <mc:Fallback>
                <p:oleObj name="Equation" r:id="rId15" imgW="304536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9438" y="990600"/>
                        <a:ext cx="665162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17" name="Object 45"/>
          <p:cNvGraphicFramePr>
            <a:graphicFrameLocks noChangeAspect="1"/>
          </p:cNvGraphicFramePr>
          <p:nvPr/>
        </p:nvGraphicFramePr>
        <p:xfrm>
          <a:off x="7870825" y="990600"/>
          <a:ext cx="665163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5" name="Equation" r:id="rId17" imgW="304536" imgH="203024" progId="Equation.DSMT4">
                  <p:embed/>
                </p:oleObj>
              </mc:Choice>
              <mc:Fallback>
                <p:oleObj name="Equation" r:id="rId17" imgW="304536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0825" y="990600"/>
                        <a:ext cx="665163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1905000" y="1600200"/>
            <a:ext cx="6740525" cy="609600"/>
            <a:chOff x="1034" y="3744"/>
            <a:chExt cx="4246" cy="384"/>
          </a:xfrm>
        </p:grpSpPr>
        <p:graphicFrame>
          <p:nvGraphicFramePr>
            <p:cNvPr id="17492" name="Object 47"/>
            <p:cNvGraphicFramePr>
              <a:graphicFrameLocks noChangeAspect="1"/>
            </p:cNvGraphicFramePr>
            <p:nvPr/>
          </p:nvGraphicFramePr>
          <p:xfrm>
            <a:off x="1034" y="3744"/>
            <a:ext cx="310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56" name="Equation" r:id="rId19" imgW="164957" imgH="393359" progId="Equation.DSMT4">
                    <p:embed/>
                  </p:oleObj>
                </mc:Choice>
                <mc:Fallback>
                  <p:oleObj name="Equation" r:id="rId19" imgW="164957" imgH="39335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34" y="3744"/>
                          <a:ext cx="310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93" name="Object 48"/>
            <p:cNvGraphicFramePr>
              <a:graphicFrameLocks noChangeAspect="1"/>
            </p:cNvGraphicFramePr>
            <p:nvPr/>
          </p:nvGraphicFramePr>
          <p:xfrm>
            <a:off x="1514" y="3744"/>
            <a:ext cx="310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57" name="Equation" r:id="rId21" imgW="164957" imgH="393359" progId="Equation.DSMT4">
                    <p:embed/>
                  </p:oleObj>
                </mc:Choice>
                <mc:Fallback>
                  <p:oleObj name="Equation" r:id="rId21" imgW="164957" imgH="39335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4" y="3744"/>
                          <a:ext cx="310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94" name="Object 49"/>
            <p:cNvGraphicFramePr>
              <a:graphicFrameLocks noChangeAspect="1"/>
            </p:cNvGraphicFramePr>
            <p:nvPr/>
          </p:nvGraphicFramePr>
          <p:xfrm>
            <a:off x="2138" y="3744"/>
            <a:ext cx="310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58" name="Equation" r:id="rId23" imgW="164957" imgH="393359" progId="Equation.DSMT4">
                    <p:embed/>
                  </p:oleObj>
                </mc:Choice>
                <mc:Fallback>
                  <p:oleObj name="Equation" r:id="rId23" imgW="164957" imgH="39335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38" y="3744"/>
                          <a:ext cx="310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95" name="Object 50"/>
            <p:cNvGraphicFramePr>
              <a:graphicFrameLocks noChangeAspect="1"/>
            </p:cNvGraphicFramePr>
            <p:nvPr/>
          </p:nvGraphicFramePr>
          <p:xfrm>
            <a:off x="2714" y="3744"/>
            <a:ext cx="310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59" name="Equation" r:id="rId25" imgW="164957" imgH="393359" progId="Equation.DSMT4">
                    <p:embed/>
                  </p:oleObj>
                </mc:Choice>
                <mc:Fallback>
                  <p:oleObj name="Equation" r:id="rId25" imgW="164957" imgH="39335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14" y="3744"/>
                          <a:ext cx="310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96" name="Object 51"/>
            <p:cNvGraphicFramePr>
              <a:graphicFrameLocks noChangeAspect="1"/>
            </p:cNvGraphicFramePr>
            <p:nvPr/>
          </p:nvGraphicFramePr>
          <p:xfrm>
            <a:off x="3195" y="3744"/>
            <a:ext cx="453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60" name="Equation" r:id="rId27" imgW="241195" imgH="393529" progId="Equation.DSMT4">
                    <p:embed/>
                  </p:oleObj>
                </mc:Choice>
                <mc:Fallback>
                  <p:oleObj name="Equation" r:id="rId27" imgW="241195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5" y="3744"/>
                          <a:ext cx="453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97" name="Object 52"/>
            <p:cNvGraphicFramePr>
              <a:graphicFrameLocks noChangeAspect="1"/>
            </p:cNvGraphicFramePr>
            <p:nvPr/>
          </p:nvGraphicFramePr>
          <p:xfrm>
            <a:off x="3723" y="3744"/>
            <a:ext cx="453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61" name="Equation" r:id="rId29" imgW="241195" imgH="393529" progId="Equation.DSMT4">
                    <p:embed/>
                  </p:oleObj>
                </mc:Choice>
                <mc:Fallback>
                  <p:oleObj name="Equation" r:id="rId29" imgW="241195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23" y="3744"/>
                          <a:ext cx="453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98" name="Object 53"/>
            <p:cNvGraphicFramePr>
              <a:graphicFrameLocks noChangeAspect="1"/>
            </p:cNvGraphicFramePr>
            <p:nvPr/>
          </p:nvGraphicFramePr>
          <p:xfrm>
            <a:off x="4347" y="3744"/>
            <a:ext cx="453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62" name="Equation" r:id="rId31" imgW="241195" imgH="393529" progId="Equation.DSMT4">
                    <p:embed/>
                  </p:oleObj>
                </mc:Choice>
                <mc:Fallback>
                  <p:oleObj name="Equation" r:id="rId31" imgW="241195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47" y="3744"/>
                          <a:ext cx="453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99" name="Object 54"/>
            <p:cNvGraphicFramePr>
              <a:graphicFrameLocks noChangeAspect="1"/>
            </p:cNvGraphicFramePr>
            <p:nvPr/>
          </p:nvGraphicFramePr>
          <p:xfrm>
            <a:off x="5018" y="3868"/>
            <a:ext cx="262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63" name="Equation" r:id="rId33" imgW="139700" imgH="139700" progId="Equation.DSMT4">
                    <p:embed/>
                  </p:oleObj>
                </mc:Choice>
                <mc:Fallback>
                  <p:oleObj name="Equation" r:id="rId33" imgW="139700" imgH="1397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18" y="3868"/>
                          <a:ext cx="262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727" name="Text Box 55"/>
          <p:cNvSpPr txBox="1">
            <a:spLocks noChangeArrowheads="1"/>
          </p:cNvSpPr>
          <p:nvPr/>
        </p:nvSpPr>
        <p:spPr bwMode="auto">
          <a:xfrm>
            <a:off x="1828800" y="152400"/>
            <a:ext cx="556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b="1" u="sng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Bảng chuyển đổi thông dụng </a:t>
            </a:r>
          </a:p>
        </p:txBody>
      </p:sp>
      <p:sp>
        <p:nvSpPr>
          <p:cNvPr id="28728" name="Text Box 56"/>
          <p:cNvSpPr txBox="1">
            <a:spLocks noChangeArrowheads="1"/>
          </p:cNvSpPr>
          <p:nvPr/>
        </p:nvSpPr>
        <p:spPr bwMode="auto">
          <a:xfrm>
            <a:off x="609600" y="2514600"/>
            <a:ext cx="7402989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sz="2000" b="1" u="sng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BT2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en-US" altLang="en-US" sz="2000" b="1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Sử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b="1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dụng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b="1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máy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b="1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tính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b="1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bỏ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b="1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túi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b="1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đổi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b="1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từ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b="1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độ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sang </a:t>
            </a:r>
            <a:r>
              <a:rPr lang="en-US" altLang="en-US" sz="2000" b="1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rađian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b="1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và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b="1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ngược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b="1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lại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a,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Đổi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                      sang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rađian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.  </a:t>
            </a:r>
          </a:p>
        </p:txBody>
      </p:sp>
      <p:graphicFrame>
        <p:nvGraphicFramePr>
          <p:cNvPr id="28729" name="Object 57"/>
          <p:cNvGraphicFramePr>
            <a:graphicFrameLocks noChangeAspect="1"/>
          </p:cNvGraphicFramePr>
          <p:nvPr/>
        </p:nvGraphicFramePr>
        <p:xfrm>
          <a:off x="1371600" y="2971800"/>
          <a:ext cx="12192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4" name="Equation" r:id="rId35" imgW="1397000" imgH="381000" progId="Equation.DSMT4">
                  <p:embed/>
                </p:oleObj>
              </mc:Choice>
              <mc:Fallback>
                <p:oleObj name="Equation" r:id="rId35" imgW="1397000" imgH="38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971800"/>
                        <a:ext cx="121920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30" name="Text Box 58"/>
          <p:cNvSpPr txBox="1">
            <a:spLocks noChangeArrowheads="1"/>
          </p:cNvSpPr>
          <p:nvPr/>
        </p:nvSpPr>
        <p:spPr bwMode="auto">
          <a:xfrm>
            <a:off x="685800" y="3429000"/>
            <a:ext cx="716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VNI-Times" pitchFamily="2" charset="0"/>
                <a:cs typeface="Arial" charset="0"/>
              </a:rPr>
              <a:t>_ </a:t>
            </a: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Nếu dùng máy tính </a:t>
            </a:r>
            <a:r>
              <a:rPr lang="en-US" altLang="en-US" sz="2000" i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fx570MS</a:t>
            </a: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ta làm như sau :</a:t>
            </a:r>
            <a:endParaRPr lang="en-US" altLang="en-US" sz="2000">
              <a:solidFill>
                <a:prstClr val="black"/>
              </a:solidFill>
              <a:latin typeface="VNI-Times" pitchFamily="2" charset="0"/>
              <a:cs typeface="Arial" charset="0"/>
            </a:endParaRPr>
          </a:p>
        </p:txBody>
      </p:sp>
      <p:sp>
        <p:nvSpPr>
          <p:cNvPr id="28733" name="Text Box 61"/>
          <p:cNvSpPr txBox="1">
            <a:spLocks noChangeArrowheads="1"/>
          </p:cNvSpPr>
          <p:nvPr/>
        </p:nvSpPr>
        <p:spPr bwMode="auto">
          <a:xfrm>
            <a:off x="762000" y="5192713"/>
            <a:ext cx="434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VNI-Times" pitchFamily="2" charset="0"/>
                <a:cs typeface="Arial" charset="0"/>
              </a:rPr>
              <a:t>b, </a:t>
            </a: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Đổi 3rad ra độ</a:t>
            </a:r>
            <a:r>
              <a:rPr lang="en-US" altLang="en-US" sz="2000" b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.</a:t>
            </a:r>
            <a:endParaRPr lang="en-US" altLang="en-US" sz="2000" b="1">
              <a:solidFill>
                <a:prstClr val="black"/>
              </a:solidFill>
              <a:latin typeface="VNI-Times" pitchFamily="2" charset="0"/>
              <a:cs typeface="Arial" charset="0"/>
            </a:endParaRPr>
          </a:p>
        </p:txBody>
      </p:sp>
      <p:sp>
        <p:nvSpPr>
          <p:cNvPr id="17457" name="Text Box 65">
            <a:hlinkClick r:id="rId37" action="ppaction://hlinkfile"/>
          </p:cNvPr>
          <p:cNvSpPr txBox="1">
            <a:spLocks noChangeArrowheads="1"/>
          </p:cNvSpPr>
          <p:nvPr/>
        </p:nvSpPr>
        <p:spPr bwMode="auto">
          <a:xfrm>
            <a:off x="7772400" y="45720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  <a:latin typeface="VNI-Times" pitchFamily="2" charset="0"/>
                <a:cs typeface="Arial" charset="0"/>
              </a:rPr>
              <a:t>MTCT</a:t>
            </a:r>
          </a:p>
        </p:txBody>
      </p:sp>
      <p:sp>
        <p:nvSpPr>
          <p:cNvPr id="28743" name="Text Box 71"/>
          <p:cNvSpPr txBox="1">
            <a:spLocks noChangeArrowheads="1"/>
          </p:cNvSpPr>
          <p:nvPr/>
        </p:nvSpPr>
        <p:spPr bwMode="auto">
          <a:xfrm>
            <a:off x="749300" y="5802313"/>
            <a:ext cx="1219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MODE</a:t>
            </a:r>
            <a:r>
              <a:rPr lang="en-US" altLang="en-US" sz="2000" baseline="30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(4)</a:t>
            </a:r>
            <a:endParaRPr lang="en-US" altLang="en-US" sz="200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8744" name="Text Box 72"/>
          <p:cNvSpPr txBox="1">
            <a:spLocks noChangeArrowheads="1"/>
          </p:cNvSpPr>
          <p:nvPr/>
        </p:nvSpPr>
        <p:spPr bwMode="auto">
          <a:xfrm>
            <a:off x="3746500" y="3905250"/>
            <a:ext cx="457200" cy="4667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vi-VN" altLang="en-US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8745" name="Text Box 73"/>
          <p:cNvSpPr txBox="1">
            <a:spLocks noChangeArrowheads="1"/>
          </p:cNvSpPr>
          <p:nvPr/>
        </p:nvSpPr>
        <p:spPr bwMode="auto">
          <a:xfrm>
            <a:off x="4965700" y="3886200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7</a:t>
            </a:r>
          </a:p>
        </p:txBody>
      </p:sp>
      <p:sp>
        <p:nvSpPr>
          <p:cNvPr id="28746" name="Text Box 74"/>
          <p:cNvSpPr txBox="1">
            <a:spLocks noChangeArrowheads="1"/>
          </p:cNvSpPr>
          <p:nvPr/>
        </p:nvSpPr>
        <p:spPr bwMode="auto">
          <a:xfrm>
            <a:off x="698500" y="4714875"/>
            <a:ext cx="10668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SHIFT</a:t>
            </a:r>
          </a:p>
        </p:txBody>
      </p:sp>
      <p:sp>
        <p:nvSpPr>
          <p:cNvPr id="28747" name="Text Box 75"/>
          <p:cNvSpPr txBox="1">
            <a:spLocks noChangeArrowheads="1"/>
          </p:cNvSpPr>
          <p:nvPr/>
        </p:nvSpPr>
        <p:spPr bwMode="auto">
          <a:xfrm>
            <a:off x="1917700" y="4714875"/>
            <a:ext cx="9144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DRG</a:t>
            </a:r>
          </a:p>
        </p:txBody>
      </p:sp>
      <p:sp>
        <p:nvSpPr>
          <p:cNvPr id="28748" name="Text Box 76"/>
          <p:cNvSpPr txBox="1">
            <a:spLocks noChangeArrowheads="1"/>
          </p:cNvSpPr>
          <p:nvPr/>
        </p:nvSpPr>
        <p:spPr bwMode="auto">
          <a:xfrm>
            <a:off x="2527300" y="3924300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3</a:t>
            </a:r>
          </a:p>
        </p:txBody>
      </p:sp>
      <p:sp>
        <p:nvSpPr>
          <p:cNvPr id="28749" name="Text Box 77"/>
          <p:cNvSpPr txBox="1">
            <a:spLocks noChangeArrowheads="1"/>
          </p:cNvSpPr>
          <p:nvPr/>
        </p:nvSpPr>
        <p:spPr bwMode="auto">
          <a:xfrm>
            <a:off x="4356100" y="3895725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4</a:t>
            </a:r>
          </a:p>
        </p:txBody>
      </p:sp>
      <p:sp>
        <p:nvSpPr>
          <p:cNvPr id="28750" name="Text Box 78"/>
          <p:cNvSpPr txBox="1">
            <a:spLocks noChangeArrowheads="1"/>
          </p:cNvSpPr>
          <p:nvPr/>
        </p:nvSpPr>
        <p:spPr bwMode="auto">
          <a:xfrm>
            <a:off x="7315200" y="3886200"/>
            <a:ext cx="457200" cy="4667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vi-VN" altLang="en-US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8751" name="Text Box 79"/>
          <p:cNvSpPr txBox="1">
            <a:spLocks noChangeArrowheads="1"/>
          </p:cNvSpPr>
          <p:nvPr/>
        </p:nvSpPr>
        <p:spPr bwMode="auto">
          <a:xfrm>
            <a:off x="3581400" y="4714875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=</a:t>
            </a:r>
          </a:p>
        </p:txBody>
      </p:sp>
      <p:sp>
        <p:nvSpPr>
          <p:cNvPr id="28752" name="Text Box 80"/>
          <p:cNvSpPr txBox="1">
            <a:spLocks noChangeArrowheads="1"/>
          </p:cNvSpPr>
          <p:nvPr/>
        </p:nvSpPr>
        <p:spPr bwMode="auto">
          <a:xfrm>
            <a:off x="1993900" y="3933825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2</a:t>
            </a:r>
          </a:p>
        </p:txBody>
      </p:sp>
      <p:sp>
        <p:nvSpPr>
          <p:cNvPr id="28753" name="Text Box 81"/>
          <p:cNvSpPr txBox="1">
            <a:spLocks noChangeArrowheads="1"/>
          </p:cNvSpPr>
          <p:nvPr/>
        </p:nvSpPr>
        <p:spPr bwMode="auto">
          <a:xfrm>
            <a:off x="2971800" y="4714875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1</a:t>
            </a:r>
          </a:p>
        </p:txBody>
      </p:sp>
      <p:sp>
        <p:nvSpPr>
          <p:cNvPr id="28754" name="Text Box 82"/>
          <p:cNvSpPr txBox="1">
            <a:spLocks noChangeArrowheads="1"/>
          </p:cNvSpPr>
          <p:nvPr/>
        </p:nvSpPr>
        <p:spPr bwMode="auto">
          <a:xfrm>
            <a:off x="3136900" y="3914775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5</a:t>
            </a:r>
          </a:p>
        </p:txBody>
      </p:sp>
      <p:graphicFrame>
        <p:nvGraphicFramePr>
          <p:cNvPr id="17470" name="Object 83"/>
          <p:cNvGraphicFramePr>
            <a:graphicFrameLocks noChangeAspect="1"/>
          </p:cNvGraphicFramePr>
          <p:nvPr/>
        </p:nvGraphicFramePr>
        <p:xfrm>
          <a:off x="5518150" y="2359025"/>
          <a:ext cx="1397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5" name="Equation" r:id="rId38" imgW="139700" imgH="368300" progId="Equation.DSMT4">
                  <p:embed/>
                </p:oleObj>
              </mc:Choice>
              <mc:Fallback>
                <p:oleObj name="Equation" r:id="rId38" imgW="139700" imgH="368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8150" y="2359025"/>
                        <a:ext cx="1397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56" name="Object 84"/>
          <p:cNvGraphicFramePr>
            <a:graphicFrameLocks noChangeAspect="1"/>
          </p:cNvGraphicFramePr>
          <p:nvPr/>
        </p:nvGraphicFramePr>
        <p:xfrm>
          <a:off x="2590800" y="4791075"/>
          <a:ext cx="2413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6" name="Equation" r:id="rId40" imgW="241195" imgH="241195" progId="Equation.DSMT4">
                  <p:embed/>
                </p:oleObj>
              </mc:Choice>
              <mc:Fallback>
                <p:oleObj name="Equation" r:id="rId40" imgW="241195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791075"/>
                        <a:ext cx="24130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57" name="Text Box 85"/>
          <p:cNvSpPr txBox="1">
            <a:spLocks noChangeArrowheads="1"/>
          </p:cNvSpPr>
          <p:nvPr/>
        </p:nvSpPr>
        <p:spPr bwMode="auto">
          <a:xfrm>
            <a:off x="622300" y="3943350"/>
            <a:ext cx="1219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MODE</a:t>
            </a:r>
            <a:r>
              <a:rPr lang="en-US" altLang="en-US" sz="2000" baseline="30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(4)</a:t>
            </a:r>
          </a:p>
        </p:txBody>
      </p:sp>
      <p:sp>
        <p:nvSpPr>
          <p:cNvPr id="28758" name="Text Box 86"/>
          <p:cNvSpPr txBox="1">
            <a:spLocks noChangeArrowheads="1"/>
          </p:cNvSpPr>
          <p:nvPr/>
        </p:nvSpPr>
        <p:spPr bwMode="auto">
          <a:xfrm>
            <a:off x="2120900" y="5802313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1</a:t>
            </a:r>
          </a:p>
        </p:txBody>
      </p:sp>
      <p:sp>
        <p:nvSpPr>
          <p:cNvPr id="28759" name="Text Box 87"/>
          <p:cNvSpPr txBox="1">
            <a:spLocks noChangeArrowheads="1"/>
          </p:cNvSpPr>
          <p:nvPr/>
        </p:nvSpPr>
        <p:spPr bwMode="auto">
          <a:xfrm>
            <a:off x="3416300" y="5780088"/>
            <a:ext cx="10668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SHIFT</a:t>
            </a:r>
          </a:p>
        </p:txBody>
      </p:sp>
      <p:sp>
        <p:nvSpPr>
          <p:cNvPr id="28760" name="Text Box 88"/>
          <p:cNvSpPr txBox="1">
            <a:spLocks noChangeArrowheads="1"/>
          </p:cNvSpPr>
          <p:nvPr/>
        </p:nvSpPr>
        <p:spPr bwMode="auto">
          <a:xfrm>
            <a:off x="2806700" y="5791200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3</a:t>
            </a:r>
          </a:p>
        </p:txBody>
      </p:sp>
      <p:sp>
        <p:nvSpPr>
          <p:cNvPr id="28761" name="Text Box 89"/>
          <p:cNvSpPr txBox="1">
            <a:spLocks noChangeArrowheads="1"/>
          </p:cNvSpPr>
          <p:nvPr/>
        </p:nvSpPr>
        <p:spPr bwMode="auto">
          <a:xfrm>
            <a:off x="4559300" y="5791200"/>
            <a:ext cx="10668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DRG</a:t>
            </a:r>
          </a:p>
        </p:txBody>
      </p:sp>
      <p:graphicFrame>
        <p:nvGraphicFramePr>
          <p:cNvPr id="28762" name="Object 90"/>
          <p:cNvGraphicFramePr>
            <a:graphicFrameLocks noChangeAspect="1"/>
          </p:cNvGraphicFramePr>
          <p:nvPr/>
        </p:nvGraphicFramePr>
        <p:xfrm>
          <a:off x="5245100" y="5867400"/>
          <a:ext cx="2413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7" name="Equation" r:id="rId42" imgW="241195" imgH="241195" progId="Equation.DSMT4">
                  <p:embed/>
                </p:oleObj>
              </mc:Choice>
              <mc:Fallback>
                <p:oleObj name="Equation" r:id="rId42" imgW="241195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5100" y="5867400"/>
                        <a:ext cx="24130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63" name="Text Box 91"/>
          <p:cNvSpPr txBox="1">
            <a:spLocks noChangeArrowheads="1"/>
          </p:cNvSpPr>
          <p:nvPr/>
        </p:nvSpPr>
        <p:spPr bwMode="auto">
          <a:xfrm>
            <a:off x="5778500" y="5791200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2</a:t>
            </a:r>
          </a:p>
        </p:txBody>
      </p:sp>
      <p:sp>
        <p:nvSpPr>
          <p:cNvPr id="28764" name="Text Box 92"/>
          <p:cNvSpPr txBox="1">
            <a:spLocks noChangeArrowheads="1"/>
          </p:cNvSpPr>
          <p:nvPr/>
        </p:nvSpPr>
        <p:spPr bwMode="auto">
          <a:xfrm>
            <a:off x="6997700" y="5791200"/>
            <a:ext cx="10668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SHIFT</a:t>
            </a:r>
          </a:p>
        </p:txBody>
      </p:sp>
      <p:sp>
        <p:nvSpPr>
          <p:cNvPr id="28765" name="Text Box 93"/>
          <p:cNvSpPr txBox="1">
            <a:spLocks noChangeArrowheads="1"/>
          </p:cNvSpPr>
          <p:nvPr/>
        </p:nvSpPr>
        <p:spPr bwMode="auto">
          <a:xfrm>
            <a:off x="6388100" y="5791200"/>
            <a:ext cx="457200" cy="406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=</a:t>
            </a:r>
          </a:p>
        </p:txBody>
      </p:sp>
      <p:sp>
        <p:nvSpPr>
          <p:cNvPr id="28766" name="Text Box 94"/>
          <p:cNvSpPr txBox="1">
            <a:spLocks noChangeArrowheads="1"/>
          </p:cNvSpPr>
          <p:nvPr/>
        </p:nvSpPr>
        <p:spPr bwMode="auto">
          <a:xfrm>
            <a:off x="8216900" y="5791200"/>
            <a:ext cx="457200" cy="4667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vi-VN" altLang="en-US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graphicFrame>
        <p:nvGraphicFramePr>
          <p:cNvPr id="28767" name="Object 95"/>
          <p:cNvGraphicFramePr>
            <a:graphicFrameLocks noChangeAspect="1"/>
          </p:cNvGraphicFramePr>
          <p:nvPr/>
        </p:nvGraphicFramePr>
        <p:xfrm>
          <a:off x="3822700" y="3914775"/>
          <a:ext cx="254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8" name="Equation" r:id="rId44" imgW="253890" imgH="418918" progId="Equation.DSMT4">
                  <p:embed/>
                </p:oleObj>
              </mc:Choice>
              <mc:Fallback>
                <p:oleObj name="Equation" r:id="rId44" imgW="253890" imgH="41891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700" y="3914775"/>
                        <a:ext cx="254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68" name="Object 96"/>
          <p:cNvGraphicFramePr>
            <a:graphicFrameLocks noChangeAspect="1"/>
          </p:cNvGraphicFramePr>
          <p:nvPr/>
        </p:nvGraphicFramePr>
        <p:xfrm>
          <a:off x="7467600" y="3886200"/>
          <a:ext cx="254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9" name="Equation" r:id="rId46" imgW="253890" imgH="418918" progId="Equation.DSMT4">
                  <p:embed/>
                </p:oleObj>
              </mc:Choice>
              <mc:Fallback>
                <p:oleObj name="Equation" r:id="rId46" imgW="253890" imgH="41891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886200"/>
                        <a:ext cx="254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69" name="Object 97"/>
          <p:cNvGraphicFramePr>
            <a:graphicFrameLocks noChangeAspect="1"/>
          </p:cNvGraphicFramePr>
          <p:nvPr/>
        </p:nvGraphicFramePr>
        <p:xfrm>
          <a:off x="8293100" y="5791200"/>
          <a:ext cx="254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0" name="Equation" r:id="rId48" imgW="253890" imgH="418918" progId="Equation.DSMT4">
                  <p:embed/>
                </p:oleObj>
              </mc:Choice>
              <mc:Fallback>
                <p:oleObj name="Equation" r:id="rId48" imgW="253890" imgH="41891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93100" y="5791200"/>
                        <a:ext cx="2540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71" name="Text Box 99"/>
          <p:cNvSpPr txBox="1">
            <a:spLocks noChangeArrowheads="1"/>
          </p:cNvSpPr>
          <p:nvPr/>
        </p:nvSpPr>
        <p:spPr bwMode="auto">
          <a:xfrm>
            <a:off x="4572000" y="4708525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u="sng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Kết quả : 0,6247</a:t>
            </a:r>
          </a:p>
        </p:txBody>
      </p:sp>
      <p:sp>
        <p:nvSpPr>
          <p:cNvPr id="28772" name="Text Box 100"/>
          <p:cNvSpPr txBox="1">
            <a:spLocks noChangeArrowheads="1"/>
          </p:cNvSpPr>
          <p:nvPr/>
        </p:nvSpPr>
        <p:spPr bwMode="auto">
          <a:xfrm>
            <a:off x="5702300" y="6324600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u="sng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Kết quả : </a:t>
            </a:r>
          </a:p>
        </p:txBody>
      </p:sp>
      <p:graphicFrame>
        <p:nvGraphicFramePr>
          <p:cNvPr id="28773" name="Object 101"/>
          <p:cNvGraphicFramePr>
            <a:graphicFrameLocks noChangeAspect="1"/>
          </p:cNvGraphicFramePr>
          <p:nvPr/>
        </p:nvGraphicFramePr>
        <p:xfrm>
          <a:off x="6858000" y="6324600"/>
          <a:ext cx="110490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1" name="Equation" r:id="rId49" imgW="1663700" imgH="431800" progId="Equation.DSMT4">
                  <p:embed/>
                </p:oleObj>
              </mc:Choice>
              <mc:Fallback>
                <p:oleObj name="Equation" r:id="rId49" imgW="16637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6324600"/>
                        <a:ext cx="1104900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78" name="Text Box 106"/>
          <p:cNvSpPr txBox="1">
            <a:spLocks noChangeArrowheads="1"/>
          </p:cNvSpPr>
          <p:nvPr/>
        </p:nvSpPr>
        <p:spPr bwMode="auto">
          <a:xfrm>
            <a:off x="6096000" y="3886200"/>
            <a:ext cx="457200" cy="409575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2</a:t>
            </a:r>
          </a:p>
        </p:txBody>
      </p:sp>
      <p:sp>
        <p:nvSpPr>
          <p:cNvPr id="28782" name="Text Box 110"/>
          <p:cNvSpPr txBox="1">
            <a:spLocks noChangeArrowheads="1"/>
          </p:cNvSpPr>
          <p:nvPr/>
        </p:nvSpPr>
        <p:spPr bwMode="auto">
          <a:xfrm>
            <a:off x="6705600" y="3886200"/>
            <a:ext cx="457200" cy="409575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5</a:t>
            </a:r>
          </a:p>
        </p:txBody>
      </p:sp>
      <p:sp>
        <p:nvSpPr>
          <p:cNvPr id="28783" name="Text Box 111"/>
          <p:cNvSpPr txBox="1">
            <a:spLocks noChangeArrowheads="1"/>
          </p:cNvSpPr>
          <p:nvPr/>
        </p:nvSpPr>
        <p:spPr bwMode="auto">
          <a:xfrm>
            <a:off x="5562600" y="3886200"/>
            <a:ext cx="457200" cy="409575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vi-VN" altLang="en-US" sz="200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graphicFrame>
        <p:nvGraphicFramePr>
          <p:cNvPr id="28785" name="Object 113"/>
          <p:cNvGraphicFramePr>
            <a:graphicFrameLocks noChangeAspect="1"/>
          </p:cNvGraphicFramePr>
          <p:nvPr/>
        </p:nvGraphicFramePr>
        <p:xfrm>
          <a:off x="5638800" y="3810000"/>
          <a:ext cx="32385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2" name="Equation" r:id="rId51" imgW="241300" imgH="368300" progId="Equation.DSMT4">
                  <p:embed/>
                </p:oleObj>
              </mc:Choice>
              <mc:Fallback>
                <p:oleObj name="Equation" r:id="rId51" imgW="241300" imgH="368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810000"/>
                        <a:ext cx="32385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168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8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8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8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8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8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8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8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8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8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8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8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8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8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8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8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8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8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8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8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8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8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8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8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8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8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8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8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8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8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27" grpId="0"/>
      <p:bldP spid="28728" grpId="0"/>
      <p:bldP spid="28730" grpId="0"/>
      <p:bldP spid="28733" grpId="0"/>
      <p:bldP spid="28743" grpId="0" animBg="1"/>
      <p:bldP spid="28744" grpId="0" animBg="1"/>
      <p:bldP spid="28745" grpId="0" animBg="1"/>
      <p:bldP spid="28746" grpId="0" animBg="1"/>
      <p:bldP spid="28747" grpId="0" animBg="1"/>
      <p:bldP spid="28748" grpId="0" animBg="1"/>
      <p:bldP spid="28749" grpId="0" animBg="1"/>
      <p:bldP spid="28750" grpId="0" animBg="1"/>
      <p:bldP spid="28751" grpId="0" animBg="1"/>
      <p:bldP spid="28752" grpId="0" animBg="1"/>
      <p:bldP spid="28753" grpId="0" animBg="1"/>
      <p:bldP spid="28754" grpId="0" animBg="1"/>
      <p:bldP spid="28757" grpId="0" animBg="1"/>
      <p:bldP spid="28758" grpId="0" animBg="1"/>
      <p:bldP spid="28759" grpId="0" animBg="1"/>
      <p:bldP spid="28760" grpId="0" animBg="1"/>
      <p:bldP spid="28761" grpId="0" animBg="1"/>
      <p:bldP spid="28763" grpId="0" animBg="1"/>
      <p:bldP spid="28764" grpId="0" animBg="1"/>
      <p:bldP spid="28765" grpId="0" animBg="1"/>
      <p:bldP spid="28766" grpId="0" animBg="1"/>
      <p:bldP spid="28771" grpId="0"/>
      <p:bldP spid="28772" grpId="0"/>
      <p:bldP spid="28778" grpId="0" animBg="1"/>
      <p:bldP spid="28782" grpId="0" animBg="1"/>
      <p:bldP spid="2878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extBox 1"/>
          <p:cNvSpPr txBox="1">
            <a:spLocks noChangeArrowheads="1"/>
          </p:cNvSpPr>
          <p:nvPr/>
        </p:nvSpPr>
        <p:spPr bwMode="auto">
          <a:xfrm>
            <a:off x="-38100" y="24642"/>
            <a:ext cx="1013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ĐO CỦA CUNG VÀ GÓC LƯỢNG GIÁC:</a:t>
            </a:r>
          </a:p>
        </p:txBody>
      </p:sp>
      <p:sp>
        <p:nvSpPr>
          <p:cNvPr id="27654" name="TextBox 2"/>
          <p:cNvSpPr txBox="1">
            <a:spLocks noChangeArrowheads="1"/>
          </p:cNvSpPr>
          <p:nvPr/>
        </p:nvSpPr>
        <p:spPr bwMode="auto">
          <a:xfrm>
            <a:off x="304800" y="762000"/>
            <a:ext cx="3276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Độ và radian: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09600" y="12954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d) Độ dài của một cung tròn: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62000" y="1828800"/>
            <a:ext cx="548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Chúng ta biết nửa chu vi đường tròn 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4114800" y="2373313"/>
          <a:ext cx="611188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Equation" r:id="rId3" imgW="139680" imgH="139680" progId="Equation.DSMT4">
                  <p:embed/>
                </p:oleObj>
              </mc:Choice>
              <mc:Fallback>
                <p:oleObj name="Equation" r:id="rId3" imgW="1396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373313"/>
                        <a:ext cx="611188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667000" y="2133600"/>
            <a:ext cx="55175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C</a:t>
            </a:r>
          </a:p>
        </p:txBody>
      </p:sp>
      <p:sp>
        <p:nvSpPr>
          <p:cNvPr id="8" name="Equal 7"/>
          <p:cNvSpPr/>
          <p:nvPr/>
        </p:nvSpPr>
        <p:spPr>
          <a:xfrm>
            <a:off x="3276600" y="2447925"/>
            <a:ext cx="762000" cy="381000"/>
          </a:xfrm>
          <a:prstGeom prst="mathEqual">
            <a:avLst>
              <a:gd name="adj1" fmla="val 11613"/>
              <a:gd name="adj2" fmla="val 3498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2133600"/>
            <a:ext cx="57419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R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0" y="3429000"/>
            <a:ext cx="23622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352800" y="3429000"/>
            <a:ext cx="3352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rad</a:t>
            </a: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239000" y="3429000"/>
            <a:ext cx="19050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8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Equal 13"/>
          <p:cNvSpPr/>
          <p:nvPr/>
        </p:nvSpPr>
        <p:spPr>
          <a:xfrm>
            <a:off x="2514600" y="3810000"/>
            <a:ext cx="762000" cy="381000"/>
          </a:xfrm>
          <a:prstGeom prst="mathEqual">
            <a:avLst>
              <a:gd name="adj1" fmla="val 11613"/>
              <a:gd name="adj2" fmla="val 34986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Multiply 14"/>
          <p:cNvSpPr/>
          <p:nvPr/>
        </p:nvSpPr>
        <p:spPr>
          <a:xfrm>
            <a:off x="6781800" y="3581400"/>
            <a:ext cx="381000" cy="7620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Curved Right Arrow 15"/>
          <p:cNvSpPr/>
          <p:nvPr/>
        </p:nvSpPr>
        <p:spPr>
          <a:xfrm rot="2909755">
            <a:off x="1439863" y="1941513"/>
            <a:ext cx="661987" cy="1703387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114800" y="2286000"/>
            <a:ext cx="5334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4267200" y="3048000"/>
            <a:ext cx="228600" cy="381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4572000" y="2286000"/>
            <a:ext cx="5334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Down Arrow 20"/>
          <p:cNvSpPr/>
          <p:nvPr/>
        </p:nvSpPr>
        <p:spPr>
          <a:xfrm rot="16966058">
            <a:off x="6273007" y="1769268"/>
            <a:ext cx="393700" cy="2411413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990600" y="4876800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Vậy: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143000" y="5267325"/>
            <a:ext cx="7315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rad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    </a:t>
            </a:r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3276600" y="5410200"/>
          <a:ext cx="40005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5" imgW="152280" imgH="139680" progId="Equation.DSMT4">
                  <p:embed/>
                </p:oleObj>
              </mc:Choice>
              <mc:Fallback>
                <p:oleObj name="Equation" r:id="rId5" imgW="1522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410200"/>
                        <a:ext cx="400050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1143000" y="5334000"/>
            <a:ext cx="7086600" cy="1295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782415"/>
              </p:ext>
            </p:extLst>
          </p:nvPr>
        </p:nvGraphicFramePr>
        <p:xfrm>
          <a:off x="3225800" y="5715000"/>
          <a:ext cx="2260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quation" r:id="rId7" imgW="2260600" imgH="838200" progId="Equation.DSMT4">
                  <p:embed/>
                </p:oleObj>
              </mc:Choice>
              <mc:Fallback>
                <p:oleObj name="Equation" r:id="rId7" imgW="2260600" imgH="83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5800" y="5715000"/>
                        <a:ext cx="2260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25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1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/>
      <p:bldP spid="23" grpId="0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2" name="TextBox 1"/>
          <p:cNvSpPr txBox="1">
            <a:spLocks noChangeArrowheads="1"/>
          </p:cNvSpPr>
          <p:nvPr/>
        </p:nvSpPr>
        <p:spPr bwMode="auto">
          <a:xfrm>
            <a:off x="0" y="0"/>
            <a:ext cx="1013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ĐO CỦA CUNG VÀ GÓC LƯỢNG GIÁC:</a:t>
            </a:r>
          </a:p>
        </p:txBody>
      </p:sp>
      <p:sp>
        <p:nvSpPr>
          <p:cNvPr id="28683" name="TextBox 2"/>
          <p:cNvSpPr txBox="1">
            <a:spLocks noChangeArrowheads="1"/>
          </p:cNvSpPr>
          <p:nvPr/>
        </p:nvSpPr>
        <p:spPr bwMode="auto">
          <a:xfrm>
            <a:off x="304800" y="762000"/>
            <a:ext cx="3276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Độ và radian:</a:t>
            </a:r>
          </a:p>
        </p:txBody>
      </p:sp>
      <p:sp>
        <p:nvSpPr>
          <p:cNvPr id="28684" name="TextBox 3"/>
          <p:cNvSpPr txBox="1">
            <a:spLocks noChangeArrowheads="1"/>
          </p:cNvSpPr>
          <p:nvPr/>
        </p:nvSpPr>
        <p:spPr bwMode="auto">
          <a:xfrm>
            <a:off x="609600" y="12954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8686" name="TextBox 7"/>
          <p:cNvSpPr txBox="1">
            <a:spLocks noChangeArrowheads="1"/>
          </p:cNvSpPr>
          <p:nvPr/>
        </p:nvSpPr>
        <p:spPr bwMode="auto">
          <a:xfrm>
            <a:off x="1066800" y="2819400"/>
            <a:ext cx="182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96604" y="2050256"/>
            <a:ext cx="8229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 cm.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  </a:t>
            </a: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322292"/>
              </p:ext>
            </p:extLst>
          </p:nvPr>
        </p:nvGraphicFramePr>
        <p:xfrm>
          <a:off x="5181600" y="2527300"/>
          <a:ext cx="38100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6" name="Equation" r:id="rId3" imgW="203040" imgH="393480" progId="Equation.DSMT4">
                  <p:embed/>
                </p:oleObj>
              </mc:Choice>
              <mc:Fallback>
                <p:oleObj name="Equation" r:id="rId3" imgW="203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527300"/>
                        <a:ext cx="381000" cy="738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4786366"/>
              </p:ext>
            </p:extLst>
          </p:nvPr>
        </p:nvGraphicFramePr>
        <p:xfrm>
          <a:off x="5867400" y="2565003"/>
          <a:ext cx="581025" cy="508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Equation" r:id="rId5" imgW="253800" imgH="203040" progId="Equation.DSMT4">
                  <p:embed/>
                </p:oleObj>
              </mc:Choice>
              <mc:Fallback>
                <p:oleObj name="Equation" r:id="rId5" imgW="253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565003"/>
                        <a:ext cx="581025" cy="5087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90600" y="3657600"/>
            <a:ext cx="67056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l =   .20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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4,19 cm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ộ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37</a:t>
            </a:r>
            <a:r>
              <a:rPr lang="en-US" sz="2800" baseline="30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      )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l = 20.     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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12,92 cm</a:t>
            </a:r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4267200" y="3605213"/>
          <a:ext cx="38100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name="Equation" r:id="rId7" imgW="203040" imgH="393480" progId="Equation.DSMT4">
                  <p:embed/>
                </p:oleObj>
              </mc:Choice>
              <mc:Fallback>
                <p:oleObj name="Equation" r:id="rId7" imgW="203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605213"/>
                        <a:ext cx="381000" cy="738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5410200" y="3581400"/>
          <a:ext cx="38100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Equation" r:id="rId8" imgW="203040" imgH="393480" progId="Equation.DSMT4">
                  <p:embed/>
                </p:oleObj>
              </mc:Choice>
              <mc:Fallback>
                <p:oleObj name="Equation" r:id="rId8" imgW="203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581400"/>
                        <a:ext cx="381000" cy="738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4846638" y="4900613"/>
          <a:ext cx="595312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Equation" r:id="rId9" imgW="317160" imgH="393480" progId="Equation.DSMT4">
                  <p:embed/>
                </p:oleObj>
              </mc:Choice>
              <mc:Fallback>
                <p:oleObj name="Equation" r:id="rId9" imgW="317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6638" y="4900613"/>
                        <a:ext cx="595312" cy="738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6948488" y="4876800"/>
          <a:ext cx="595312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Equation" r:id="rId11" imgW="317160" imgH="393480" progId="Equation.DSMT4">
                  <p:embed/>
                </p:oleObj>
              </mc:Choice>
              <mc:Fallback>
                <p:oleObj name="Equation" r:id="rId11" imgW="317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4876800"/>
                        <a:ext cx="595312" cy="738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910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1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4300" y="230116"/>
            <a:ext cx="601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0732" name="TextBox 3"/>
          <p:cNvSpPr txBox="1">
            <a:spLocks noChangeArrowheads="1"/>
          </p:cNvSpPr>
          <p:nvPr/>
        </p:nvSpPr>
        <p:spPr bwMode="auto">
          <a:xfrm>
            <a:off x="-76200" y="1295400"/>
            <a:ext cx="121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Ví dụ:</a:t>
            </a:r>
          </a:p>
        </p:txBody>
      </p:sp>
      <p:pic>
        <p:nvPicPr>
          <p:cNvPr id="3073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1371600"/>
            <a:ext cx="31242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4" name="TextBox 9"/>
          <p:cNvSpPr txBox="1">
            <a:spLocks noChangeArrowheads="1"/>
          </p:cNvSpPr>
          <p:nvPr/>
        </p:nvSpPr>
        <p:spPr bwMode="auto">
          <a:xfrm>
            <a:off x="304800" y="1676400"/>
            <a:ext cx="5867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1981200" y="2438400"/>
          <a:ext cx="33655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name="Equation" r:id="rId4" imgW="164880" imgH="393480" progId="Equation.DSMT4">
                  <p:embed/>
                </p:oleObj>
              </mc:Choice>
              <mc:Fallback>
                <p:oleObj name="Equation" r:id="rId4" imgW="164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438400"/>
                        <a:ext cx="336550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5" name="TextBox 12"/>
          <p:cNvSpPr txBox="1">
            <a:spLocks noChangeArrowheads="1"/>
          </p:cNvSpPr>
          <p:nvPr/>
        </p:nvSpPr>
        <p:spPr bwMode="auto">
          <a:xfrm>
            <a:off x="304800" y="2981325"/>
            <a:ext cx="563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nữa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6" name="TextBox 13"/>
          <p:cNvSpPr txBox="1">
            <a:spLocks noChangeArrowheads="1"/>
          </p:cNvSpPr>
          <p:nvPr/>
        </p:nvSpPr>
        <p:spPr bwMode="auto">
          <a:xfrm>
            <a:off x="304800" y="3505200"/>
            <a:ext cx="4953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307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848176"/>
              </p:ext>
            </p:extLst>
          </p:nvPr>
        </p:nvGraphicFramePr>
        <p:xfrm>
          <a:off x="2038350" y="3982244"/>
          <a:ext cx="12001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Equation" r:id="rId6" imgW="583920" imgH="393480" progId="Equation.DSMT4">
                  <p:embed/>
                </p:oleObj>
              </mc:Choice>
              <mc:Fallback>
                <p:oleObj name="Equation" r:id="rId6" imgW="5839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350" y="3982244"/>
                        <a:ext cx="120015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37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53125" y="4114800"/>
            <a:ext cx="3114675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8" name="TextBox 16"/>
          <p:cNvSpPr txBox="1">
            <a:spLocks noChangeArrowheads="1"/>
          </p:cNvSpPr>
          <p:nvPr/>
        </p:nvSpPr>
        <p:spPr bwMode="auto">
          <a:xfrm>
            <a:off x="419100" y="4851400"/>
            <a:ext cx="472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0739" name="TextBox 18"/>
          <p:cNvSpPr txBox="1">
            <a:spLocks noChangeArrowheads="1"/>
          </p:cNvSpPr>
          <p:nvPr/>
        </p:nvSpPr>
        <p:spPr bwMode="auto">
          <a:xfrm>
            <a:off x="289446" y="5375275"/>
            <a:ext cx="4953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307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694989"/>
              </p:ext>
            </p:extLst>
          </p:nvPr>
        </p:nvGraphicFramePr>
        <p:xfrm>
          <a:off x="2153171" y="5790241"/>
          <a:ext cx="12255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Equation" r:id="rId9" imgW="596880" imgH="393480" progId="Equation.DSMT4">
                  <p:embed/>
                </p:oleObj>
              </mc:Choice>
              <mc:Fallback>
                <p:oleObj name="Equation" r:id="rId9" imgW="596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3171" y="5790241"/>
                        <a:ext cx="122555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0"/>
          <p:cNvGraphicFramePr>
            <a:graphicFrameLocks noChangeAspect="1"/>
          </p:cNvGraphicFramePr>
          <p:nvPr/>
        </p:nvGraphicFramePr>
        <p:xfrm>
          <a:off x="1676400" y="2057400"/>
          <a:ext cx="33655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Equation" r:id="rId11" imgW="164880" imgH="393480" progId="Equation.DSMT4">
                  <p:embed/>
                </p:oleObj>
              </mc:Choice>
              <mc:Fallback>
                <p:oleObj name="Equation" r:id="rId11" imgW="164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057400"/>
                        <a:ext cx="336550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Freeform 53"/>
          <p:cNvSpPr>
            <a:spLocks/>
          </p:cNvSpPr>
          <p:nvPr/>
        </p:nvSpPr>
        <p:spPr bwMode="auto">
          <a:xfrm>
            <a:off x="4038600" y="3520103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" name="Freeform 53"/>
          <p:cNvSpPr>
            <a:spLocks/>
          </p:cNvSpPr>
          <p:nvPr/>
        </p:nvSpPr>
        <p:spPr bwMode="auto">
          <a:xfrm>
            <a:off x="4191000" y="5375275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07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10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10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1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1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1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0732" grpId="0"/>
      <p:bldP spid="30734" grpId="0"/>
      <p:bldP spid="30735" grpId="0"/>
      <p:bldP spid="30736" grpId="0"/>
      <p:bldP spid="30738" grpId="0"/>
      <p:bldP spid="30739" grpId="0"/>
      <p:bldP spid="18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5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83250" y="1295400"/>
            <a:ext cx="346075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4" name="TextBox 3"/>
          <p:cNvSpPr txBox="1">
            <a:spLocks noChangeArrowheads="1"/>
          </p:cNvSpPr>
          <p:nvPr/>
        </p:nvSpPr>
        <p:spPr bwMode="auto">
          <a:xfrm>
            <a:off x="0" y="0"/>
            <a:ext cx="1013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ĐO CỦA CUNG VÀ GÓC LƯỢNG GIÁC:</a:t>
            </a:r>
          </a:p>
        </p:txBody>
      </p:sp>
      <p:sp>
        <p:nvSpPr>
          <p:cNvPr id="31755" name="TextBox 4"/>
          <p:cNvSpPr txBox="1">
            <a:spLocks noChangeArrowheads="1"/>
          </p:cNvSpPr>
          <p:nvPr/>
        </p:nvSpPr>
        <p:spPr bwMode="auto">
          <a:xfrm>
            <a:off x="304800" y="762000"/>
            <a:ext cx="601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1756" name="TextBox 5"/>
          <p:cNvSpPr txBox="1">
            <a:spLocks noChangeArrowheads="1"/>
          </p:cNvSpPr>
          <p:nvPr/>
        </p:nvSpPr>
        <p:spPr bwMode="auto">
          <a:xfrm>
            <a:off x="-76200" y="1295400"/>
            <a:ext cx="121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Ví dụ:</a:t>
            </a:r>
          </a:p>
        </p:txBody>
      </p:sp>
      <p:sp>
        <p:nvSpPr>
          <p:cNvPr id="31757" name="TextBox 6"/>
          <p:cNvSpPr txBox="1">
            <a:spLocks noChangeArrowheads="1"/>
          </p:cNvSpPr>
          <p:nvPr/>
        </p:nvSpPr>
        <p:spPr bwMode="auto">
          <a:xfrm>
            <a:off x="304800" y="1687513"/>
            <a:ext cx="381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AC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3063875" y="1676400"/>
          <a:ext cx="517525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Equation" r:id="rId4" imgW="253800" imgH="393480" progId="Equation.DSMT4">
                  <p:embed/>
                </p:oleObj>
              </mc:Choice>
              <mc:Fallback>
                <p:oleObj name="Equation" r:id="rId4" imgW="253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75" y="1676400"/>
                        <a:ext cx="517525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8" name="TextBox 9"/>
          <p:cNvSpPr txBox="1">
            <a:spLocks noChangeArrowheads="1"/>
          </p:cNvSpPr>
          <p:nvPr/>
        </p:nvSpPr>
        <p:spPr bwMode="auto">
          <a:xfrm>
            <a:off x="304800" y="2209800"/>
            <a:ext cx="563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Sau đó điểm M đi thêm 3 vòng nữa</a:t>
            </a:r>
          </a:p>
        </p:txBody>
      </p:sp>
      <p:sp>
        <p:nvSpPr>
          <p:cNvPr id="31759" name="TextBox 11"/>
          <p:cNvSpPr txBox="1">
            <a:spLocks noChangeArrowheads="1"/>
          </p:cNvSpPr>
          <p:nvPr/>
        </p:nvSpPr>
        <p:spPr bwMode="auto">
          <a:xfrm>
            <a:off x="352567" y="2664618"/>
            <a:ext cx="4953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9094068"/>
              </p:ext>
            </p:extLst>
          </p:nvPr>
        </p:nvGraphicFramePr>
        <p:xfrm>
          <a:off x="2057400" y="3108515"/>
          <a:ext cx="1382712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Equation" r:id="rId6" imgW="672840" imgH="393480" progId="Equation.DSMT4">
                  <p:embed/>
                </p:oleObj>
              </mc:Choice>
              <mc:Fallback>
                <p:oleObj name="Equation" r:id="rId6" imgW="672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108515"/>
                        <a:ext cx="1382712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0" name="TextBox 13"/>
          <p:cNvSpPr txBox="1">
            <a:spLocks noChangeArrowheads="1"/>
          </p:cNvSpPr>
          <p:nvPr/>
        </p:nvSpPr>
        <p:spPr bwMode="auto">
          <a:xfrm>
            <a:off x="76200" y="3895725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 xét:</a:t>
            </a:r>
          </a:p>
        </p:txBody>
      </p:sp>
      <p:sp>
        <p:nvSpPr>
          <p:cNvPr id="31761" name="TextBox 15"/>
          <p:cNvSpPr txBox="1">
            <a:spLocks noChangeArrowheads="1"/>
          </p:cNvSpPr>
          <p:nvPr/>
        </p:nvSpPr>
        <p:spPr bwMode="auto">
          <a:xfrm>
            <a:off x="609600" y="4419600"/>
            <a:ext cx="7848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(A#M)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2" name="TextBox 17"/>
          <p:cNvSpPr txBox="1">
            <a:spLocks noChangeArrowheads="1"/>
          </p:cNvSpPr>
          <p:nvPr/>
        </p:nvSpPr>
        <p:spPr bwMode="auto">
          <a:xfrm>
            <a:off x="762000" y="5218113"/>
            <a:ext cx="784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Freeform 53"/>
          <p:cNvSpPr>
            <a:spLocks/>
          </p:cNvSpPr>
          <p:nvPr/>
        </p:nvSpPr>
        <p:spPr bwMode="auto">
          <a:xfrm>
            <a:off x="4229100" y="2733675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" name="Freeform 53"/>
          <p:cNvSpPr>
            <a:spLocks/>
          </p:cNvSpPr>
          <p:nvPr/>
        </p:nvSpPr>
        <p:spPr bwMode="auto">
          <a:xfrm>
            <a:off x="5791200" y="4432228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0" name="Freeform 53"/>
          <p:cNvSpPr>
            <a:spLocks/>
          </p:cNvSpPr>
          <p:nvPr/>
        </p:nvSpPr>
        <p:spPr bwMode="auto">
          <a:xfrm>
            <a:off x="4686300" y="5218113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1" name="Freeform 53"/>
          <p:cNvSpPr>
            <a:spLocks/>
          </p:cNvSpPr>
          <p:nvPr/>
        </p:nvSpPr>
        <p:spPr bwMode="auto">
          <a:xfrm>
            <a:off x="6153150" y="5230742"/>
            <a:ext cx="342900" cy="98603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3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10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10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7" grpId="0"/>
      <p:bldP spid="31758" grpId="0"/>
      <p:bldP spid="31759" grpId="0"/>
      <p:bldP spid="31760" grpId="0"/>
      <p:bldP spid="31761" grpId="0"/>
      <p:bldP spid="31762" grpId="0"/>
      <p:bldP spid="18" grpId="0" animBg="1"/>
      <p:bldP spid="19" grpId="0" animBg="1"/>
      <p:bldP spid="20" grpId="0" animBg="1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7" name="TextBox 2"/>
          <p:cNvSpPr txBox="1">
            <a:spLocks noChangeArrowheads="1"/>
          </p:cNvSpPr>
          <p:nvPr/>
        </p:nvSpPr>
        <p:spPr bwMode="auto">
          <a:xfrm>
            <a:off x="0" y="0"/>
            <a:ext cx="1013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ĐO CỦA CUNG VÀ GÓC LƯỢNG GIÁC:</a:t>
            </a:r>
          </a:p>
        </p:txBody>
      </p:sp>
      <p:sp>
        <p:nvSpPr>
          <p:cNvPr id="32778" name="TextBox 3"/>
          <p:cNvSpPr txBox="1">
            <a:spLocks noChangeArrowheads="1"/>
          </p:cNvSpPr>
          <p:nvPr/>
        </p:nvSpPr>
        <p:spPr bwMode="auto">
          <a:xfrm>
            <a:off x="228600" y="609600"/>
            <a:ext cx="601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2779" name="TextBox 4"/>
          <p:cNvSpPr txBox="1">
            <a:spLocks noChangeArrowheads="1"/>
          </p:cNvSpPr>
          <p:nvPr/>
        </p:nvSpPr>
        <p:spPr bwMode="auto">
          <a:xfrm>
            <a:off x="609600" y="1152525"/>
            <a:ext cx="769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2780" name="TextBox 6"/>
          <p:cNvSpPr txBox="1">
            <a:spLocks noChangeArrowheads="1"/>
          </p:cNvSpPr>
          <p:nvPr/>
        </p:nvSpPr>
        <p:spPr bwMode="auto">
          <a:xfrm>
            <a:off x="685800" y="1524000"/>
            <a:ext cx="7848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   . Ta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6172200" y="2130425"/>
          <a:ext cx="30638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2" name="Equation" r:id="rId3" imgW="139680" imgH="139680" progId="Equation.DSMT4">
                  <p:embed/>
                </p:oleObj>
              </mc:Choice>
              <mc:Fallback>
                <p:oleObj name="Equation" r:id="rId3" imgW="1396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130425"/>
                        <a:ext cx="306388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2209800" y="2362200"/>
          <a:ext cx="293052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3" name="Equation" r:id="rId5" imgW="1333440" imgH="304560" progId="Equation.DSMT4">
                  <p:embed/>
                </p:oleObj>
              </mc:Choice>
              <mc:Fallback>
                <p:oleObj name="Equation" r:id="rId5" imgW="133344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362200"/>
                        <a:ext cx="2930525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1" name="TextBox 9"/>
          <p:cNvSpPr txBox="1">
            <a:spLocks noChangeArrowheads="1"/>
          </p:cNvSpPr>
          <p:nvPr/>
        </p:nvSpPr>
        <p:spPr bwMode="auto">
          <a:xfrm>
            <a:off x="1752600" y="2479652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sđ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71600" y="2438400"/>
            <a:ext cx="41910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2783" name="TextBox 11"/>
          <p:cNvSpPr txBox="1">
            <a:spLocks noChangeArrowheads="1"/>
          </p:cNvSpPr>
          <p:nvPr/>
        </p:nvSpPr>
        <p:spPr bwMode="auto">
          <a:xfrm>
            <a:off x="838200" y="3276600"/>
            <a:ext cx="7467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 đó      là số một cung lượng giác tuỳ ý có điểm đầu là A và điểm cuối là M. </a:t>
            </a:r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2590800" y="3425825"/>
          <a:ext cx="334963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4" name="Equation" r:id="rId7" imgW="152280" imgH="139680" progId="Equation.DSMT4">
                  <p:embed/>
                </p:oleObj>
              </mc:Choice>
              <mc:Fallback>
                <p:oleObj name="Equation" r:id="rId7" imgW="1522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425825"/>
                        <a:ext cx="334963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4" name="TextBox 13"/>
          <p:cNvSpPr txBox="1">
            <a:spLocks noChangeArrowheads="1"/>
          </p:cNvSpPr>
          <p:nvPr/>
        </p:nvSpPr>
        <p:spPr bwMode="auto">
          <a:xfrm>
            <a:off x="838200" y="4191000"/>
            <a:ext cx="556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Khi điểm cuối M trùng với A ta có: </a:t>
            </a:r>
          </a:p>
        </p:txBody>
      </p:sp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6553200" y="4038600"/>
          <a:ext cx="228917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5" name="Equation" r:id="rId9" imgW="1041120" imgH="304560" progId="Equation.DSMT4">
                  <p:embed/>
                </p:oleObj>
              </mc:Choice>
              <mc:Fallback>
                <p:oleObj name="Equation" r:id="rId9" imgW="104112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038600"/>
                        <a:ext cx="2289175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5" name="TextBox 15"/>
          <p:cNvSpPr txBox="1">
            <a:spLocks noChangeArrowheads="1"/>
          </p:cNvSpPr>
          <p:nvPr/>
        </p:nvSpPr>
        <p:spPr bwMode="auto">
          <a:xfrm>
            <a:off x="6137275" y="4200525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sđ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72200" y="4038600"/>
            <a:ext cx="2743200" cy="838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2787" name="TextBox 17"/>
          <p:cNvSpPr txBox="1">
            <a:spLocks noChangeArrowheads="1"/>
          </p:cNvSpPr>
          <p:nvPr/>
        </p:nvSpPr>
        <p:spPr bwMode="auto">
          <a:xfrm>
            <a:off x="914400" y="4648200"/>
            <a:ext cx="563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Người ta cũng viết số đo bằng độ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219200" y="5105400"/>
            <a:ext cx="3657600" cy="533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1582738" y="4953000"/>
          <a:ext cx="3294062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6" name="Equation" r:id="rId11" imgW="1498320" imgH="304560" progId="Equation.DSMT4">
                  <p:embed/>
                </p:oleObj>
              </mc:Choice>
              <mc:Fallback>
                <p:oleObj name="Equation" r:id="rId11" imgW="149832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2738" y="4953000"/>
                        <a:ext cx="3294062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9" name="TextBox 20"/>
          <p:cNvSpPr txBox="1">
            <a:spLocks noChangeArrowheads="1"/>
          </p:cNvSpPr>
          <p:nvPr/>
        </p:nvSpPr>
        <p:spPr bwMode="auto">
          <a:xfrm>
            <a:off x="1219200" y="5114925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sđ</a:t>
            </a:r>
          </a:p>
        </p:txBody>
      </p:sp>
      <p:sp>
        <p:nvSpPr>
          <p:cNvPr id="32790" name="TextBox 21"/>
          <p:cNvSpPr txBox="1">
            <a:spLocks noChangeArrowheads="1"/>
          </p:cNvSpPr>
          <p:nvPr/>
        </p:nvSpPr>
        <p:spPr bwMode="auto">
          <a:xfrm>
            <a:off x="1143000" y="5715000"/>
            <a:ext cx="8001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 đó    là số một cung lượng giác tuỳ ý có điểm đầu là A và điểm cuối là M. </a:t>
            </a:r>
          </a:p>
        </p:txBody>
      </p:sp>
      <p:graphicFrame>
        <p:nvGraphicFramePr>
          <p:cNvPr id="32776" name="Object 8"/>
          <p:cNvGraphicFramePr>
            <a:graphicFrameLocks noChangeAspect="1"/>
          </p:cNvGraphicFramePr>
          <p:nvPr/>
        </p:nvGraphicFramePr>
        <p:xfrm>
          <a:off x="2560638" y="5864225"/>
          <a:ext cx="33496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7" name="Equation" r:id="rId13" imgW="152280" imgH="139680" progId="Equation.DSMT4">
                  <p:embed/>
                </p:oleObj>
              </mc:Choice>
              <mc:Fallback>
                <p:oleObj name="Equation" r:id="rId13" imgW="1522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638" y="5864225"/>
                        <a:ext cx="334962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685800" y="1600200"/>
            <a:ext cx="7924800" cy="2514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Freeform 53"/>
          <p:cNvSpPr>
            <a:spLocks/>
          </p:cNvSpPr>
          <p:nvPr/>
        </p:nvSpPr>
        <p:spPr bwMode="auto">
          <a:xfrm>
            <a:off x="5410200" y="1193800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84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1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10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1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10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10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1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10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1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10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9" grpId="0"/>
      <p:bldP spid="32780" grpId="0"/>
      <p:bldP spid="32781" grpId="0"/>
      <p:bldP spid="11" grpId="0" animBg="1"/>
      <p:bldP spid="32783" grpId="0"/>
      <p:bldP spid="32784" grpId="0"/>
      <p:bldP spid="32785" grpId="0"/>
      <p:bldP spid="17" grpId="0" animBg="1"/>
      <p:bldP spid="32787" grpId="0"/>
      <p:bldP spid="19" grpId="0" animBg="1"/>
      <p:bldP spid="32789" grpId="0"/>
      <p:bldP spid="32790" grpId="0"/>
      <p:bldP spid="23" grpId="0"/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TextBox 1"/>
          <p:cNvSpPr txBox="1">
            <a:spLocks noChangeArrowheads="1"/>
          </p:cNvSpPr>
          <p:nvPr/>
        </p:nvSpPr>
        <p:spPr bwMode="auto">
          <a:xfrm>
            <a:off x="0" y="0"/>
            <a:ext cx="1013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ĐO CỦA CUNG VÀ GÓC LƯỢNG GIÁC:</a:t>
            </a:r>
          </a:p>
        </p:txBody>
      </p:sp>
      <p:sp>
        <p:nvSpPr>
          <p:cNvPr id="33799" name="TextBox 2"/>
          <p:cNvSpPr txBox="1">
            <a:spLocks noChangeArrowheads="1"/>
          </p:cNvSpPr>
          <p:nvPr/>
        </p:nvSpPr>
        <p:spPr bwMode="auto">
          <a:xfrm>
            <a:off x="228600" y="711200"/>
            <a:ext cx="601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Số đo của một góc lượng giác:</a:t>
            </a:r>
          </a:p>
        </p:txBody>
      </p:sp>
      <p:sp>
        <p:nvSpPr>
          <p:cNvPr id="33800" name="TextBox 5"/>
          <p:cNvSpPr txBox="1">
            <a:spLocks noChangeArrowheads="1"/>
          </p:cNvSpPr>
          <p:nvPr/>
        </p:nvSpPr>
        <p:spPr bwMode="auto">
          <a:xfrm>
            <a:off x="457200" y="1219200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 định nghĩa:</a:t>
            </a:r>
          </a:p>
        </p:txBody>
      </p:sp>
      <p:sp>
        <p:nvSpPr>
          <p:cNvPr id="33801" name="TextBox 6"/>
          <p:cNvSpPr txBox="1">
            <a:spLocks noChangeArrowheads="1"/>
          </p:cNvSpPr>
          <p:nvPr/>
        </p:nvSpPr>
        <p:spPr bwMode="auto">
          <a:xfrm>
            <a:off x="1066800" y="1752600"/>
            <a:ext cx="7620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(OA,OC)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80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83250" y="2864040"/>
            <a:ext cx="3003550" cy="243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3" name="TextBox 9"/>
          <p:cNvSpPr txBox="1">
            <a:spLocks noChangeArrowheads="1"/>
          </p:cNvSpPr>
          <p:nvPr/>
        </p:nvSpPr>
        <p:spPr bwMode="auto">
          <a:xfrm>
            <a:off x="609600" y="289560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Ví dụ:</a:t>
            </a:r>
          </a:p>
        </p:txBody>
      </p:sp>
      <p:sp>
        <p:nvSpPr>
          <p:cNvPr id="33804" name="TextBox 10"/>
          <p:cNvSpPr txBox="1">
            <a:spLocks noChangeArrowheads="1"/>
          </p:cNvSpPr>
          <p:nvPr/>
        </p:nvSpPr>
        <p:spPr bwMode="auto">
          <a:xfrm>
            <a:off x="914400" y="3438525"/>
            <a:ext cx="365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sđ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 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3733800" y="3276600"/>
          <a:ext cx="15970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Equation" r:id="rId4" imgW="825480" imgH="393480" progId="Equation.DSMT4">
                  <p:embed/>
                </p:oleObj>
              </mc:Choice>
              <mc:Fallback>
                <p:oleObj name="Equation" r:id="rId4" imgW="825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276600"/>
                        <a:ext cx="159702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5" name="TextBox 13"/>
          <p:cNvSpPr txBox="1">
            <a:spLocks noChangeArrowheads="1"/>
          </p:cNvSpPr>
          <p:nvPr/>
        </p:nvSpPr>
        <p:spPr bwMode="auto">
          <a:xfrm>
            <a:off x="914400" y="4038600"/>
            <a:ext cx="4495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Vậy số đo cung lượng giác (OA,OB) là  </a:t>
            </a:r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2809875" y="4419600"/>
          <a:ext cx="4667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Equation" r:id="rId6" imgW="241200" imgH="393480" progId="Equation.DSMT4">
                  <p:embed/>
                </p:oleObj>
              </mc:Choice>
              <mc:Fallback>
                <p:oleObj name="Equation" r:id="rId6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75" y="4419600"/>
                        <a:ext cx="46672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6" name="TextBox 15"/>
          <p:cNvSpPr txBox="1">
            <a:spLocks noChangeArrowheads="1"/>
          </p:cNvSpPr>
          <p:nvPr/>
        </p:nvSpPr>
        <p:spPr bwMode="auto">
          <a:xfrm>
            <a:off x="609600" y="5181600"/>
            <a:ext cx="7848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Từ nay về sau ta nói về cung thì điều đó cũng đúng cho góc và ngược lại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570707" y="2247106"/>
            <a:ext cx="8382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496094" y="2247106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85800" y="1600200"/>
            <a:ext cx="7543800" cy="1295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Freeform 53"/>
          <p:cNvSpPr>
            <a:spLocks/>
          </p:cNvSpPr>
          <p:nvPr/>
        </p:nvSpPr>
        <p:spPr bwMode="auto">
          <a:xfrm>
            <a:off x="2933700" y="3453688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1" name="Freeform 53"/>
          <p:cNvSpPr>
            <a:spLocks/>
          </p:cNvSpPr>
          <p:nvPr/>
        </p:nvSpPr>
        <p:spPr bwMode="auto">
          <a:xfrm>
            <a:off x="3733800" y="2230390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04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10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1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1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1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10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1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10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/>
      <p:bldP spid="33800" grpId="0"/>
      <p:bldP spid="33801" grpId="0"/>
      <p:bldP spid="33803" grpId="0"/>
      <p:bldP spid="33804" grpId="0"/>
      <p:bldP spid="33805" grpId="0"/>
      <p:bldP spid="33806" grpId="0"/>
      <p:bldP spid="20" grpId="0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7" name="TextBox 1"/>
          <p:cNvSpPr txBox="1">
            <a:spLocks noChangeArrowheads="1"/>
          </p:cNvSpPr>
          <p:nvPr/>
        </p:nvSpPr>
        <p:spPr bwMode="auto">
          <a:xfrm>
            <a:off x="0" y="0"/>
            <a:ext cx="1013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ĐO CỦA CUNG VÀ GÓC LƯỢNG GIÁC:</a:t>
            </a:r>
          </a:p>
        </p:txBody>
      </p:sp>
      <p:sp>
        <p:nvSpPr>
          <p:cNvPr id="35848" name="TextBox 2"/>
          <p:cNvSpPr txBox="1">
            <a:spLocks noChangeArrowheads="1"/>
          </p:cNvSpPr>
          <p:nvPr/>
        </p:nvSpPr>
        <p:spPr bwMode="auto">
          <a:xfrm>
            <a:off x="228600" y="711200"/>
            <a:ext cx="73914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Biểu diễn cung lượng giác trên đường tròn lượng giác:</a:t>
            </a:r>
          </a:p>
        </p:txBody>
      </p:sp>
      <p:sp>
        <p:nvSpPr>
          <p:cNvPr id="35849" name="TextBox 4"/>
          <p:cNvSpPr txBox="1">
            <a:spLocks noChangeArrowheads="1"/>
          </p:cNvSpPr>
          <p:nvPr/>
        </p:nvSpPr>
        <p:spPr bwMode="auto">
          <a:xfrm>
            <a:off x="609600" y="1752600"/>
            <a:ext cx="838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Chọn điểm gốc A(1,0) làm điểm đầu của tất cả các cung</a:t>
            </a:r>
          </a:p>
        </p:txBody>
      </p:sp>
      <p:sp>
        <p:nvSpPr>
          <p:cNvPr id="35850" name="TextBox 5"/>
          <p:cNvSpPr txBox="1">
            <a:spLocks noChangeArrowheads="1"/>
          </p:cNvSpPr>
          <p:nvPr/>
        </p:nvSpPr>
        <p:spPr bwMode="auto">
          <a:xfrm>
            <a:off x="609600" y="2209800"/>
            <a:ext cx="7924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Ví dụ: biểu diễn trên đường tròn lượng giác các cung lượng giác có số đo lần lượt là a)         b)  </a:t>
            </a: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6175375" y="2590800"/>
          <a:ext cx="6143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0" name="Equation" r:id="rId3" imgW="317160" imgH="393480" progId="Equation.DSMT4">
                  <p:embed/>
                </p:oleObj>
              </mc:Choice>
              <mc:Fallback>
                <p:oleObj name="Equation" r:id="rId3" imgW="317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5375" y="2590800"/>
                        <a:ext cx="614363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7223125" y="2667000"/>
          <a:ext cx="9128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1" name="Equation" r:id="rId5" imgW="406080" imgH="203040" progId="Equation.DSMT4">
                  <p:embed/>
                </p:oleObj>
              </mc:Choice>
              <mc:Fallback>
                <p:oleObj name="Equation" r:id="rId5" imgW="406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25" y="2667000"/>
                        <a:ext cx="91281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1" name="TextBox 9"/>
          <p:cNvSpPr txBox="1">
            <a:spLocks noChangeArrowheads="1"/>
          </p:cNvSpPr>
          <p:nvPr/>
        </p:nvSpPr>
        <p:spPr bwMode="auto">
          <a:xfrm>
            <a:off x="685800" y="312420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</a:p>
        </p:txBody>
      </p:sp>
      <p:sp>
        <p:nvSpPr>
          <p:cNvPr id="35852" name="TextBox 11"/>
          <p:cNvSpPr txBox="1">
            <a:spLocks noChangeArrowheads="1"/>
          </p:cNvSpPr>
          <p:nvPr/>
        </p:nvSpPr>
        <p:spPr bwMode="auto">
          <a:xfrm>
            <a:off x="762000" y="37338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a) Ta có: </a:t>
            </a: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5359753"/>
              </p:ext>
            </p:extLst>
          </p:nvPr>
        </p:nvGraphicFramePr>
        <p:xfrm>
          <a:off x="2255044" y="3622569"/>
          <a:ext cx="196691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2" name="Equation" r:id="rId7" imgW="1015920" imgH="393480" progId="Equation.DSMT4">
                  <p:embed/>
                </p:oleObj>
              </mc:Choice>
              <mc:Fallback>
                <p:oleObj name="Equation" r:id="rId7" imgW="10159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5044" y="3622569"/>
                        <a:ext cx="1966912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3" name="TextBox 13"/>
          <p:cNvSpPr txBox="1">
            <a:spLocks noChangeArrowheads="1"/>
          </p:cNvSpPr>
          <p:nvPr/>
        </p:nvSpPr>
        <p:spPr bwMode="auto">
          <a:xfrm>
            <a:off x="762000" y="4343400"/>
            <a:ext cx="4953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3962400" y="4267200"/>
          <a:ext cx="6143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3" name="Equation" r:id="rId9" imgW="317160" imgH="393480" progId="Equation.DSMT4">
                  <p:embed/>
                </p:oleObj>
              </mc:Choice>
              <mc:Fallback>
                <p:oleObj name="Equation" r:id="rId9" imgW="317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267200"/>
                        <a:ext cx="614363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5854" name="Picture 7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476875" y="3352800"/>
            <a:ext cx="3057525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Freeform 14"/>
          <p:cNvSpPr/>
          <p:nvPr/>
        </p:nvSpPr>
        <p:spPr>
          <a:xfrm flipH="1">
            <a:off x="1421926" y="5181600"/>
            <a:ext cx="483073" cy="169915"/>
          </a:xfrm>
          <a:custGeom>
            <a:avLst/>
            <a:gdLst>
              <a:gd name="connsiteX0" fmla="*/ 0 w 277091"/>
              <a:gd name="connsiteY0" fmla="*/ 76200 h 117764"/>
              <a:gd name="connsiteX1" fmla="*/ 166254 w 277091"/>
              <a:gd name="connsiteY1" fmla="*/ 6927 h 117764"/>
              <a:gd name="connsiteX2" fmla="*/ 277091 w 277091"/>
              <a:gd name="connsiteY2" fmla="*/ 117764 h 117764"/>
              <a:gd name="connsiteX3" fmla="*/ 277091 w 277091"/>
              <a:gd name="connsiteY3" fmla="*/ 117764 h 117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091" h="117764">
                <a:moveTo>
                  <a:pt x="0" y="76200"/>
                </a:moveTo>
                <a:cubicBezTo>
                  <a:pt x="60036" y="38100"/>
                  <a:pt x="120072" y="0"/>
                  <a:pt x="166254" y="6927"/>
                </a:cubicBezTo>
                <a:cubicBezTo>
                  <a:pt x="212436" y="13854"/>
                  <a:pt x="277091" y="117764"/>
                  <a:pt x="277091" y="117764"/>
                </a:cubicBezTo>
                <a:lnTo>
                  <a:pt x="277091" y="117764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32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1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1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10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10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10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/>
      <p:bldP spid="35849" grpId="0"/>
      <p:bldP spid="35850" grpId="0"/>
      <p:bldP spid="35851" grpId="0"/>
      <p:bldP spid="35852" grpId="0"/>
      <p:bldP spid="3585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TextBox 1"/>
          <p:cNvSpPr txBox="1">
            <a:spLocks noChangeArrowheads="1"/>
          </p:cNvSpPr>
          <p:nvPr/>
        </p:nvSpPr>
        <p:spPr bwMode="auto">
          <a:xfrm>
            <a:off x="0" y="0"/>
            <a:ext cx="1013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SỐ ĐO CỦA CUNG VÀ GÓC LƯỢNG GIÁC:</a:t>
            </a:r>
          </a:p>
        </p:txBody>
      </p:sp>
      <p:sp>
        <p:nvSpPr>
          <p:cNvPr id="36873" name="TextBox 2"/>
          <p:cNvSpPr txBox="1">
            <a:spLocks noChangeArrowheads="1"/>
          </p:cNvSpPr>
          <p:nvPr/>
        </p:nvSpPr>
        <p:spPr bwMode="auto">
          <a:xfrm>
            <a:off x="228600" y="711200"/>
            <a:ext cx="7391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Biểu diễn cung lượng giác trên đường tròn lượng giác:</a:t>
            </a:r>
          </a:p>
        </p:txBody>
      </p:sp>
      <p:sp>
        <p:nvSpPr>
          <p:cNvPr id="36874" name="TextBox 3"/>
          <p:cNvSpPr txBox="1">
            <a:spLocks noChangeArrowheads="1"/>
          </p:cNvSpPr>
          <p:nvPr/>
        </p:nvSpPr>
        <p:spPr bwMode="auto">
          <a:xfrm>
            <a:off x="609600" y="1752600"/>
            <a:ext cx="838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Chọn điểm gốc A(1,0) làm điểm đầu của tất cả các cung</a:t>
            </a:r>
          </a:p>
        </p:txBody>
      </p:sp>
      <p:sp>
        <p:nvSpPr>
          <p:cNvPr id="36875" name="TextBox 4"/>
          <p:cNvSpPr txBox="1">
            <a:spLocks noChangeArrowheads="1"/>
          </p:cNvSpPr>
          <p:nvPr/>
        </p:nvSpPr>
        <p:spPr bwMode="auto">
          <a:xfrm>
            <a:off x="609600" y="2209800"/>
            <a:ext cx="7924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Ví dụ: biểu diễn trên đường tròn lượng giác các cung lượng giác có số đo lần lượt là a)         b)  </a:t>
            </a:r>
          </a:p>
        </p:txBody>
      </p:sp>
      <p:sp>
        <p:nvSpPr>
          <p:cNvPr id="36876" name="TextBox 5"/>
          <p:cNvSpPr txBox="1">
            <a:spLocks noChangeArrowheads="1"/>
          </p:cNvSpPr>
          <p:nvPr/>
        </p:nvSpPr>
        <p:spPr bwMode="auto">
          <a:xfrm>
            <a:off x="685800" y="312420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</a:p>
        </p:txBody>
      </p:sp>
      <p:sp>
        <p:nvSpPr>
          <p:cNvPr id="36877" name="TextBox 11"/>
          <p:cNvSpPr txBox="1">
            <a:spLocks noChangeArrowheads="1"/>
          </p:cNvSpPr>
          <p:nvPr/>
        </p:nvSpPr>
        <p:spPr bwMode="auto">
          <a:xfrm>
            <a:off x="762000" y="37338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b) Ta có: </a:t>
            </a: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2032000" y="3810000"/>
          <a:ext cx="30734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4" name="Equation" r:id="rId3" imgW="1587240" imgH="228600" progId="Equation.DSMT4">
                  <p:embed/>
                </p:oleObj>
              </mc:Choice>
              <mc:Fallback>
                <p:oleObj name="Equation" r:id="rId3" imgW="15872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3810000"/>
                        <a:ext cx="3073400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8" name="TextBox 13"/>
          <p:cNvSpPr txBox="1">
            <a:spLocks noChangeArrowheads="1"/>
          </p:cNvSpPr>
          <p:nvPr/>
        </p:nvSpPr>
        <p:spPr bwMode="auto">
          <a:xfrm>
            <a:off x="762000" y="4343400"/>
            <a:ext cx="4343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AD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3733800" y="4419600"/>
          <a:ext cx="78581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5" name="Equation" r:id="rId5" imgW="406080" imgH="203040" progId="Equation.DSMT4">
                  <p:embed/>
                </p:oleObj>
              </mc:Choice>
              <mc:Fallback>
                <p:oleObj name="Equation" r:id="rId5" imgW="406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419600"/>
                        <a:ext cx="785813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879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638800" y="3438525"/>
            <a:ext cx="3057525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6175375" y="2590800"/>
          <a:ext cx="6143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6" name="Equation" r:id="rId8" imgW="317160" imgH="393480" progId="Equation.DSMT4">
                  <p:embed/>
                </p:oleObj>
              </mc:Choice>
              <mc:Fallback>
                <p:oleObj name="Equation" r:id="rId8" imgW="317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5375" y="2590800"/>
                        <a:ext cx="614363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7223125" y="2667000"/>
          <a:ext cx="9128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7" name="Equation" r:id="rId10" imgW="406080" imgH="203040" progId="Equation.DSMT4">
                  <p:embed/>
                </p:oleObj>
              </mc:Choice>
              <mc:Fallback>
                <p:oleObj name="Equation" r:id="rId10" imgW="406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25" y="2667000"/>
                        <a:ext cx="91281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Freeform 14"/>
          <p:cNvSpPr/>
          <p:nvPr/>
        </p:nvSpPr>
        <p:spPr>
          <a:xfrm flipH="1">
            <a:off x="1421926" y="5181600"/>
            <a:ext cx="483073" cy="169915"/>
          </a:xfrm>
          <a:custGeom>
            <a:avLst/>
            <a:gdLst>
              <a:gd name="connsiteX0" fmla="*/ 0 w 277091"/>
              <a:gd name="connsiteY0" fmla="*/ 76200 h 117764"/>
              <a:gd name="connsiteX1" fmla="*/ 166254 w 277091"/>
              <a:gd name="connsiteY1" fmla="*/ 6927 h 117764"/>
              <a:gd name="connsiteX2" fmla="*/ 277091 w 277091"/>
              <a:gd name="connsiteY2" fmla="*/ 117764 h 117764"/>
              <a:gd name="connsiteX3" fmla="*/ 277091 w 277091"/>
              <a:gd name="connsiteY3" fmla="*/ 117764 h 117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091" h="117764">
                <a:moveTo>
                  <a:pt x="0" y="76200"/>
                </a:moveTo>
                <a:cubicBezTo>
                  <a:pt x="60036" y="38100"/>
                  <a:pt x="120072" y="0"/>
                  <a:pt x="166254" y="6927"/>
                </a:cubicBezTo>
                <a:cubicBezTo>
                  <a:pt x="212436" y="13854"/>
                  <a:pt x="277091" y="117764"/>
                  <a:pt x="277091" y="117764"/>
                </a:cubicBezTo>
                <a:lnTo>
                  <a:pt x="277091" y="117764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027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1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10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7" grpId="0"/>
      <p:bldP spid="3687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0" name="Text Box 68"/>
          <p:cNvSpPr txBox="1">
            <a:spLocks noChangeArrowheads="1"/>
          </p:cNvSpPr>
          <p:nvPr/>
        </p:nvSpPr>
        <p:spPr bwMode="auto">
          <a:xfrm>
            <a:off x="0" y="-11113"/>
            <a:ext cx="4191000" cy="854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sz="2000" b="1" u="sng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BÀI TẬP1</a:t>
            </a:r>
            <a:endParaRPr lang="en-US" altLang="en-US" sz="2000" b="1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1, </a:t>
            </a:r>
            <a:r>
              <a:rPr lang="en-US" altLang="en-US" sz="2000" b="1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Đổi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b="1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các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b="1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số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b="1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đo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b="1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sau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b="1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ra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rad:</a:t>
            </a:r>
          </a:p>
        </p:txBody>
      </p:sp>
      <p:sp>
        <p:nvSpPr>
          <p:cNvPr id="16387" name="Line 69"/>
          <p:cNvSpPr>
            <a:spLocks noChangeShapeType="1"/>
          </p:cNvSpPr>
          <p:nvPr/>
        </p:nvSpPr>
        <p:spPr bwMode="auto">
          <a:xfrm>
            <a:off x="3886200" y="533400"/>
            <a:ext cx="0" cy="632460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382" name="Text Box 70"/>
          <p:cNvSpPr txBox="1">
            <a:spLocks noChangeArrowheads="1"/>
          </p:cNvSpPr>
          <p:nvPr/>
        </p:nvSpPr>
        <p:spPr bwMode="auto">
          <a:xfrm>
            <a:off x="3776663" y="0"/>
            <a:ext cx="7953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b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Giải</a:t>
            </a:r>
            <a:r>
              <a:rPr lang="en-US" altLang="en-US" sz="2000" b="1" u="sng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:</a:t>
            </a:r>
          </a:p>
        </p:txBody>
      </p:sp>
      <p:graphicFrame>
        <p:nvGraphicFramePr>
          <p:cNvPr id="13383" name="Object 71"/>
          <p:cNvGraphicFramePr>
            <a:graphicFrameLocks noChangeAspect="1"/>
          </p:cNvGraphicFramePr>
          <p:nvPr/>
        </p:nvGraphicFramePr>
        <p:xfrm>
          <a:off x="3962400" y="914400"/>
          <a:ext cx="2638425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8" name="Equation" r:id="rId3" imgW="1256755" imgH="393529" progId="Equation.DSMT4">
                  <p:embed/>
                </p:oleObj>
              </mc:Choice>
              <mc:Fallback>
                <p:oleObj name="Equation" r:id="rId3" imgW="1256755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914400"/>
                        <a:ext cx="2638425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89" name="Object 77"/>
          <p:cNvGraphicFramePr>
            <a:graphicFrameLocks noChangeAspect="1"/>
          </p:cNvGraphicFramePr>
          <p:nvPr/>
        </p:nvGraphicFramePr>
        <p:xfrm>
          <a:off x="3962400" y="152400"/>
          <a:ext cx="2638425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9" name="Equation" r:id="rId5" imgW="1256755" imgH="393529" progId="Equation.DSMT4">
                  <p:embed/>
                </p:oleObj>
              </mc:Choice>
              <mc:Fallback>
                <p:oleObj name="Equation" r:id="rId5" imgW="1256755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52400"/>
                        <a:ext cx="2638425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21" name="Object 109"/>
          <p:cNvGraphicFramePr>
            <a:graphicFrameLocks noChangeAspect="1"/>
          </p:cNvGraphicFramePr>
          <p:nvPr/>
        </p:nvGraphicFramePr>
        <p:xfrm>
          <a:off x="304800" y="1143000"/>
          <a:ext cx="674688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0" name="Equation" r:id="rId7" imgW="761669" imgH="431613" progId="Equation.DSMT4">
                  <p:embed/>
                </p:oleObj>
              </mc:Choice>
              <mc:Fallback>
                <p:oleObj name="Equation" r:id="rId7" imgW="761669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143000"/>
                        <a:ext cx="674688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22" name="Object 110"/>
          <p:cNvGraphicFramePr>
            <a:graphicFrameLocks noChangeAspect="1"/>
          </p:cNvGraphicFramePr>
          <p:nvPr/>
        </p:nvGraphicFramePr>
        <p:xfrm>
          <a:off x="228600" y="1981200"/>
          <a:ext cx="81121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1" name="Equation" r:id="rId9" imgW="914400" imgH="431800" progId="Equation.DSMT4">
                  <p:embed/>
                </p:oleObj>
              </mc:Choice>
              <mc:Fallback>
                <p:oleObj name="Equation" r:id="rId9" imgW="9144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981200"/>
                        <a:ext cx="81121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23" name="Object 111"/>
          <p:cNvGraphicFramePr>
            <a:graphicFrameLocks noChangeAspect="1"/>
          </p:cNvGraphicFramePr>
          <p:nvPr/>
        </p:nvGraphicFramePr>
        <p:xfrm>
          <a:off x="1371600" y="1143000"/>
          <a:ext cx="70961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2" name="Equation" r:id="rId11" imgW="799753" imgH="431613" progId="Equation.DSMT4">
                  <p:embed/>
                </p:oleObj>
              </mc:Choice>
              <mc:Fallback>
                <p:oleObj name="Equation" r:id="rId11" imgW="799753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143000"/>
                        <a:ext cx="70961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25" name="Object 113"/>
          <p:cNvGraphicFramePr>
            <a:graphicFrameLocks noChangeAspect="1"/>
          </p:cNvGraphicFramePr>
          <p:nvPr/>
        </p:nvGraphicFramePr>
        <p:xfrm>
          <a:off x="1295400" y="1981200"/>
          <a:ext cx="833438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3" name="Equation" r:id="rId13" imgW="939392" imgH="431613" progId="Equation.DSMT4">
                  <p:embed/>
                </p:oleObj>
              </mc:Choice>
              <mc:Fallback>
                <p:oleObj name="Equation" r:id="rId13" imgW="939392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981200"/>
                        <a:ext cx="833438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26" name="Object 114"/>
          <p:cNvGraphicFramePr>
            <a:graphicFrameLocks noChangeAspect="1"/>
          </p:cNvGraphicFramePr>
          <p:nvPr/>
        </p:nvGraphicFramePr>
        <p:xfrm>
          <a:off x="152400" y="3352800"/>
          <a:ext cx="528638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4" name="Equation" r:id="rId15" imgW="596900" imgH="825500" progId="Equation.DSMT4">
                  <p:embed/>
                </p:oleObj>
              </mc:Choice>
              <mc:Fallback>
                <p:oleObj name="Equation" r:id="rId15" imgW="596900" imgH="825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352800"/>
                        <a:ext cx="528638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27" name="Object 115"/>
          <p:cNvGraphicFramePr>
            <a:graphicFrameLocks noChangeAspect="1"/>
          </p:cNvGraphicFramePr>
          <p:nvPr/>
        </p:nvGraphicFramePr>
        <p:xfrm>
          <a:off x="1219200" y="3352800"/>
          <a:ext cx="64135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5" name="Equation" r:id="rId17" imgW="723586" imgH="837836" progId="Equation.DSMT4">
                  <p:embed/>
                </p:oleObj>
              </mc:Choice>
              <mc:Fallback>
                <p:oleObj name="Equation" r:id="rId17" imgW="723586" imgH="8378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352800"/>
                        <a:ext cx="641350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28" name="Text Box 116"/>
          <p:cNvSpPr txBox="1">
            <a:spLocks noChangeArrowheads="1"/>
          </p:cNvSpPr>
          <p:nvPr/>
        </p:nvSpPr>
        <p:spPr bwMode="auto">
          <a:xfrm>
            <a:off x="-381000" y="2667000"/>
            <a:ext cx="441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b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    2,Đổi các số đo sau sang đơn vị độ : .</a:t>
            </a:r>
          </a:p>
        </p:txBody>
      </p:sp>
      <p:graphicFrame>
        <p:nvGraphicFramePr>
          <p:cNvPr id="13429" name="Object 117"/>
          <p:cNvGraphicFramePr>
            <a:graphicFrameLocks noChangeAspect="1"/>
          </p:cNvGraphicFramePr>
          <p:nvPr/>
        </p:nvGraphicFramePr>
        <p:xfrm>
          <a:off x="69850" y="4419600"/>
          <a:ext cx="539750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6" name="Equation" r:id="rId19" imgW="609600" imgH="825500" progId="Equation.DSMT4">
                  <p:embed/>
                </p:oleObj>
              </mc:Choice>
              <mc:Fallback>
                <p:oleObj name="Equation" r:id="rId19" imgW="609600" imgH="825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" y="4419600"/>
                        <a:ext cx="539750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30" name="Object 118"/>
          <p:cNvGraphicFramePr>
            <a:graphicFrameLocks noChangeAspect="1"/>
          </p:cNvGraphicFramePr>
          <p:nvPr/>
        </p:nvGraphicFramePr>
        <p:xfrm>
          <a:off x="1120775" y="4495800"/>
          <a:ext cx="708025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7" name="Equation" r:id="rId21" imgW="800100" imgH="838200" progId="Equation.DSMT4">
                  <p:embed/>
                </p:oleObj>
              </mc:Choice>
              <mc:Fallback>
                <p:oleObj name="Equation" r:id="rId21" imgW="800100" imgH="83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775" y="4495800"/>
                        <a:ext cx="708025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31" name="Object 119"/>
          <p:cNvGraphicFramePr>
            <a:graphicFrameLocks noChangeAspect="1"/>
          </p:cNvGraphicFramePr>
          <p:nvPr/>
        </p:nvGraphicFramePr>
        <p:xfrm>
          <a:off x="3962400" y="1676400"/>
          <a:ext cx="301148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8" name="Equation" r:id="rId23" imgW="1435100" imgH="393700" progId="Equation.DSMT4">
                  <p:embed/>
                </p:oleObj>
              </mc:Choice>
              <mc:Fallback>
                <p:oleObj name="Equation" r:id="rId23" imgW="14351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676400"/>
                        <a:ext cx="3011488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32" name="Object 120"/>
          <p:cNvGraphicFramePr>
            <a:graphicFrameLocks noChangeAspect="1"/>
          </p:cNvGraphicFramePr>
          <p:nvPr/>
        </p:nvGraphicFramePr>
        <p:xfrm>
          <a:off x="3962400" y="2362200"/>
          <a:ext cx="285273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9" name="Equation" r:id="rId25" imgW="1358310" imgH="393529" progId="Equation.DSMT4">
                  <p:embed/>
                </p:oleObj>
              </mc:Choice>
              <mc:Fallback>
                <p:oleObj name="Equation" r:id="rId25" imgW="1358310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362200"/>
                        <a:ext cx="2852738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33" name="Object 121"/>
          <p:cNvGraphicFramePr>
            <a:graphicFrameLocks noChangeAspect="1"/>
          </p:cNvGraphicFramePr>
          <p:nvPr/>
        </p:nvGraphicFramePr>
        <p:xfrm>
          <a:off x="4876800" y="3055938"/>
          <a:ext cx="3009900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0" name="Equation" r:id="rId27" imgW="1435100" imgH="469900" progId="Equation.DSMT4">
                  <p:embed/>
                </p:oleObj>
              </mc:Choice>
              <mc:Fallback>
                <p:oleObj name="Equation" r:id="rId27" imgW="14351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055938"/>
                        <a:ext cx="3009900" cy="982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34" name="Object 122"/>
          <p:cNvGraphicFramePr>
            <a:graphicFrameLocks noChangeAspect="1"/>
          </p:cNvGraphicFramePr>
          <p:nvPr/>
        </p:nvGraphicFramePr>
        <p:xfrm>
          <a:off x="4894263" y="4038600"/>
          <a:ext cx="3411537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1" name="Equation" r:id="rId29" imgW="1625600" imgH="469900" progId="Equation.DSMT4">
                  <p:embed/>
                </p:oleObj>
              </mc:Choice>
              <mc:Fallback>
                <p:oleObj name="Equation" r:id="rId29" imgW="16256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4263" y="4038600"/>
                        <a:ext cx="3411537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35" name="Object 123"/>
          <p:cNvGraphicFramePr>
            <a:graphicFrameLocks noChangeAspect="1"/>
          </p:cNvGraphicFramePr>
          <p:nvPr/>
        </p:nvGraphicFramePr>
        <p:xfrm>
          <a:off x="4953000" y="4953000"/>
          <a:ext cx="3038475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2" name="Equation" r:id="rId31" imgW="1447800" imgH="469900" progId="Equation.DSMT4">
                  <p:embed/>
                </p:oleObj>
              </mc:Choice>
              <mc:Fallback>
                <p:oleObj name="Equation" r:id="rId31" imgW="14478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953000"/>
                        <a:ext cx="3038475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36" name="Object 124"/>
          <p:cNvGraphicFramePr>
            <a:graphicFrameLocks noChangeAspect="1"/>
          </p:cNvGraphicFramePr>
          <p:nvPr/>
        </p:nvGraphicFramePr>
        <p:xfrm>
          <a:off x="4968875" y="5875338"/>
          <a:ext cx="3489325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3" name="Equation" r:id="rId33" imgW="1663700" imgH="469900" progId="Equation.DSMT4">
                  <p:embed/>
                </p:oleObj>
              </mc:Choice>
              <mc:Fallback>
                <p:oleObj name="Equation" r:id="rId33" imgW="16637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75" y="5875338"/>
                        <a:ext cx="3489325" cy="982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37" name="Text Box 125"/>
          <p:cNvSpPr txBox="1">
            <a:spLocks noChangeArrowheads="1"/>
          </p:cNvSpPr>
          <p:nvPr/>
        </p:nvSpPr>
        <p:spPr bwMode="auto">
          <a:xfrm>
            <a:off x="2743200" y="1154113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(</a:t>
            </a:r>
            <a:r>
              <a:rPr lang="en-US" altLang="en-US" sz="2000" b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Nhóm 1</a:t>
            </a: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)</a:t>
            </a:r>
          </a:p>
        </p:txBody>
      </p:sp>
      <p:sp>
        <p:nvSpPr>
          <p:cNvPr id="13438" name="Text Box 126"/>
          <p:cNvSpPr txBox="1">
            <a:spLocks noChangeArrowheads="1"/>
          </p:cNvSpPr>
          <p:nvPr/>
        </p:nvSpPr>
        <p:spPr bwMode="auto">
          <a:xfrm>
            <a:off x="2743200" y="2079625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(</a:t>
            </a:r>
            <a:r>
              <a:rPr lang="en-US" altLang="en-US" sz="2000" b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Nhóm 2</a:t>
            </a: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)</a:t>
            </a:r>
          </a:p>
        </p:txBody>
      </p:sp>
      <p:sp>
        <p:nvSpPr>
          <p:cNvPr id="13439" name="Text Box 127"/>
          <p:cNvSpPr txBox="1">
            <a:spLocks noChangeArrowheads="1"/>
          </p:cNvSpPr>
          <p:nvPr/>
        </p:nvSpPr>
        <p:spPr bwMode="auto">
          <a:xfrm>
            <a:off x="2590800" y="3451225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( </a:t>
            </a:r>
            <a:r>
              <a:rPr lang="en-US" altLang="en-US" sz="2000" b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Nhóm 3</a:t>
            </a: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)</a:t>
            </a:r>
          </a:p>
        </p:txBody>
      </p:sp>
      <p:sp>
        <p:nvSpPr>
          <p:cNvPr id="13440" name="Text Box 128"/>
          <p:cNvSpPr txBox="1">
            <a:spLocks noChangeArrowheads="1"/>
          </p:cNvSpPr>
          <p:nvPr/>
        </p:nvSpPr>
        <p:spPr bwMode="auto">
          <a:xfrm>
            <a:off x="2590800" y="46482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( </a:t>
            </a:r>
            <a:r>
              <a:rPr lang="en-US" altLang="en-US" sz="2000" b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Nhóm 4</a:t>
            </a:r>
            <a:r>
              <a:rPr lang="en-US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12906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3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3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3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3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3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80" grpId="0"/>
      <p:bldP spid="13382" grpId="0"/>
      <p:bldP spid="13428" grpId="0"/>
      <p:bldP spid="13437" grpId="0"/>
      <p:bldP spid="13438" grpId="0"/>
      <p:bldP spid="13439" grpId="0"/>
      <p:bldP spid="134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Connector 4"/>
          <p:cNvSpPr/>
          <p:nvPr/>
        </p:nvSpPr>
        <p:spPr>
          <a:xfrm>
            <a:off x="4953000" y="1219200"/>
            <a:ext cx="2362200" cy="2133600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6479" y="159603"/>
            <a:ext cx="6705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KHÁI NIỆM CUNG VÀ GÓC LƯỢNG GIÁ</a:t>
            </a:r>
            <a:r>
              <a:rPr lang="vi-VN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621268"/>
            <a:ext cx="5873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400" dirty="0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37779" y="1676400"/>
            <a:ext cx="177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/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94779" y="1676400"/>
            <a:ext cx="177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/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40221" y="1905000"/>
            <a:ext cx="508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68621" y="2286000"/>
            <a:ext cx="508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15" name="Freeform 19"/>
          <p:cNvSpPr>
            <a:spLocks/>
          </p:cNvSpPr>
          <p:nvPr/>
        </p:nvSpPr>
        <p:spPr bwMode="auto">
          <a:xfrm>
            <a:off x="7010400" y="1219200"/>
            <a:ext cx="469710" cy="681251"/>
          </a:xfrm>
          <a:custGeom>
            <a:avLst/>
            <a:gdLst>
              <a:gd name="T0" fmla="*/ 144 w 144"/>
              <a:gd name="T1" fmla="*/ 288 h 288"/>
              <a:gd name="T2" fmla="*/ 96 w 144"/>
              <a:gd name="T3" fmla="*/ 144 h 288"/>
              <a:gd name="T4" fmla="*/ 0 w 144"/>
              <a:gd name="T5" fmla="*/ 0 h 288"/>
              <a:gd name="T6" fmla="*/ 0 60000 65536"/>
              <a:gd name="T7" fmla="*/ 0 60000 65536"/>
              <a:gd name="T8" fmla="*/ 0 60000 65536"/>
              <a:gd name="T9" fmla="*/ 0 w 144"/>
              <a:gd name="T10" fmla="*/ 0 h 288"/>
              <a:gd name="T11" fmla="*/ 144 w 144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288">
                <a:moveTo>
                  <a:pt x="144" y="288"/>
                </a:moveTo>
                <a:cubicBezTo>
                  <a:pt x="132" y="240"/>
                  <a:pt x="120" y="192"/>
                  <a:pt x="96" y="144"/>
                </a:cubicBezTo>
                <a:cubicBezTo>
                  <a:pt x="72" y="96"/>
                  <a:pt x="32" y="4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151488" y="990600"/>
            <a:ext cx="316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7226490" y="2362200"/>
            <a:ext cx="317310" cy="6535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408942" y="2743200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371600" y="3760787"/>
            <a:ext cx="7239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âm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371600" y="5016500"/>
            <a:ext cx="609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794" y="5055393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838200" y="3657600"/>
            <a:ext cx="7772400" cy="2667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29" name="Straight Connector 28"/>
          <p:cNvCxnSpPr/>
          <p:nvPr/>
        </p:nvCxnSpPr>
        <p:spPr>
          <a:xfrm rot="5400000">
            <a:off x="153194" y="5207793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037" y="1524000"/>
            <a:ext cx="2112963" cy="181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25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9" grpId="0"/>
      <p:bldP spid="10" grpId="0"/>
      <p:bldP spid="11" grpId="0"/>
      <p:bldP spid="14" grpId="0"/>
      <p:bldP spid="24" grpId="0"/>
      <p:bldP spid="25" grpId="0"/>
      <p:bldP spid="26" grpId="0"/>
      <p:bldP spid="2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45493" y="1371600"/>
            <a:ext cx="44958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sz="2000" b="1" u="sng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BT3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: Cho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đường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tròn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có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bán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kính</a:t>
            </a:r>
            <a:endParaRPr lang="en-US" altLang="en-US" sz="2000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R=20 cm .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Hãy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tính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độ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dài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cung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có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số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đo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:</a:t>
            </a:r>
          </a:p>
        </p:txBody>
      </p:sp>
      <p:graphicFrame>
        <p:nvGraphicFramePr>
          <p:cNvPr id="1537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409932"/>
              </p:ext>
            </p:extLst>
          </p:nvPr>
        </p:nvGraphicFramePr>
        <p:xfrm>
          <a:off x="1295400" y="2400300"/>
          <a:ext cx="9144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4" name="Equation" r:id="rId3" imgW="368300" imgH="876300" progId="Equation.DSMT4">
                  <p:embed/>
                </p:oleObj>
              </mc:Choice>
              <mc:Fallback>
                <p:oleObj name="Equation" r:id="rId3" imgW="368300" imgH="876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400300"/>
                        <a:ext cx="9144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619915"/>
              </p:ext>
            </p:extLst>
          </p:nvPr>
        </p:nvGraphicFramePr>
        <p:xfrm>
          <a:off x="4876800" y="2225675"/>
          <a:ext cx="2852738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5" name="Equation" r:id="rId5" imgW="1333500" imgH="393700" progId="Equation.DSMT4">
                  <p:embed/>
                </p:oleObj>
              </mc:Choice>
              <mc:Fallback>
                <p:oleObj name="Equation" r:id="rId5" imgW="13335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225675"/>
                        <a:ext cx="2852738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6152866" y="1401762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b="1" u="sng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Giải</a:t>
            </a:r>
          </a:p>
        </p:txBody>
      </p:sp>
      <p:graphicFrame>
        <p:nvGraphicFramePr>
          <p:cNvPr id="1538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2016473"/>
              </p:ext>
            </p:extLst>
          </p:nvPr>
        </p:nvGraphicFramePr>
        <p:xfrm>
          <a:off x="4724400" y="3771900"/>
          <a:ext cx="35067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6" name="Equation" r:id="rId7" imgW="1637589" imgH="393529" progId="Equation.DSMT4">
                  <p:embed/>
                </p:oleObj>
              </mc:Choice>
              <mc:Fallback>
                <p:oleObj name="Equation" r:id="rId7" imgW="163758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771900"/>
                        <a:ext cx="350678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1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149284"/>
              </p:ext>
            </p:extLst>
          </p:nvPr>
        </p:nvGraphicFramePr>
        <p:xfrm>
          <a:off x="5815522" y="4800600"/>
          <a:ext cx="2960688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Equation" r:id="rId9" imgW="1384300" imgH="393700" progId="Equation.DSMT4">
                  <p:embed/>
                </p:oleObj>
              </mc:Choice>
              <mc:Fallback>
                <p:oleObj name="Equation" r:id="rId9" imgW="13843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5522" y="4800600"/>
                        <a:ext cx="2960688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2" name="Line 22"/>
          <p:cNvSpPr>
            <a:spLocks noChangeShapeType="1"/>
          </p:cNvSpPr>
          <p:nvPr/>
        </p:nvSpPr>
        <p:spPr bwMode="auto">
          <a:xfrm>
            <a:off x="4495800" y="1143000"/>
            <a:ext cx="0" cy="693420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5386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678646"/>
              </p:ext>
            </p:extLst>
          </p:nvPr>
        </p:nvGraphicFramePr>
        <p:xfrm>
          <a:off x="4848734" y="3124200"/>
          <a:ext cx="2608263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Equation" r:id="rId11" imgW="1218671" imgH="203112" progId="Equation.DSMT4">
                  <p:embed/>
                </p:oleObj>
              </mc:Choice>
              <mc:Fallback>
                <p:oleObj name="Equation" r:id="rId11" imgW="1218671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8734" y="3124200"/>
                        <a:ext cx="2608263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6" name="Line 29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95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5" grpId="0"/>
      <p:bldP spid="1537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431800" y="1089025"/>
            <a:ext cx="6884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0066"/>
              </a:buClr>
              <a:buFont typeface="Wingdings" pitchFamily="2" charset="2"/>
              <a:buChar char="q"/>
            </a:pPr>
            <a:r>
              <a:rPr lang="en-US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9030" name="Text Box 6"/>
          <p:cNvSpPr txBox="1">
            <a:spLocks noChangeArrowheads="1"/>
          </p:cNvSpPr>
          <p:nvPr/>
        </p:nvSpPr>
        <p:spPr bwMode="auto">
          <a:xfrm>
            <a:off x="700088" y="1636713"/>
            <a:ext cx="44887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71475" indent="-371475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828675" indent="-371475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285875" indent="-371475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743075" indent="-371475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200275" indent="-371475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657475" indent="-3714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3114675" indent="-3714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571875" indent="-3714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4029075" indent="-3714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33CC"/>
              </a:buClr>
              <a:buFontTx/>
              <a:buAutoNum type="romanLcPeriod"/>
            </a:pPr>
            <a:r>
              <a:rPr lang="en-US" altLang="en-US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rađian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</a:t>
            </a:r>
            <a:r>
              <a:rPr lang="en-US" altLang="en-US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129036" name="Group 12"/>
          <p:cNvGrpSpPr>
            <a:grpSpLocks/>
          </p:cNvGrpSpPr>
          <p:nvPr/>
        </p:nvGrpSpPr>
        <p:grpSpPr bwMode="auto">
          <a:xfrm>
            <a:off x="971550" y="2124075"/>
            <a:ext cx="939800" cy="803275"/>
            <a:chOff x="667" y="1541"/>
            <a:chExt cx="592" cy="506"/>
          </a:xfrm>
        </p:grpSpPr>
        <p:sp>
          <p:nvSpPr>
            <p:cNvPr id="90150" name="Text Box 7"/>
            <p:cNvSpPr txBox="1">
              <a:spLocks noChangeArrowheads="1"/>
            </p:cNvSpPr>
            <p:nvPr/>
          </p:nvSpPr>
          <p:spPr bwMode="auto">
            <a:xfrm>
              <a:off x="667" y="1635"/>
              <a:ext cx="3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prstClr val="black"/>
                  </a:solidFill>
                  <a:cs typeface="Arial" charset="0"/>
                </a:rPr>
                <a:t>A. </a:t>
              </a:r>
            </a:p>
          </p:txBody>
        </p:sp>
        <p:grpSp>
          <p:nvGrpSpPr>
            <p:cNvPr id="90151" name="Group 11"/>
            <p:cNvGrpSpPr>
              <a:grpSpLocks/>
            </p:cNvGrpSpPr>
            <p:nvPr/>
          </p:nvGrpSpPr>
          <p:grpSpPr bwMode="auto">
            <a:xfrm>
              <a:off x="952" y="1541"/>
              <a:ext cx="307" cy="506"/>
              <a:chOff x="952" y="1541"/>
              <a:chExt cx="307" cy="506"/>
            </a:xfrm>
          </p:grpSpPr>
          <p:sp>
            <p:nvSpPr>
              <p:cNvPr id="90152" name="Line 8"/>
              <p:cNvSpPr>
                <a:spLocks noChangeShapeType="1"/>
              </p:cNvSpPr>
              <p:nvPr/>
            </p:nvSpPr>
            <p:spPr bwMode="auto">
              <a:xfrm>
                <a:off x="952" y="1791"/>
                <a:ext cx="2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0153" name="Text Box 9"/>
              <p:cNvSpPr txBox="1">
                <a:spLocks noChangeArrowheads="1"/>
              </p:cNvSpPr>
              <p:nvPr/>
            </p:nvSpPr>
            <p:spPr bwMode="auto">
              <a:xfrm>
                <a:off x="952" y="1541"/>
                <a:ext cx="30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prstClr val="black"/>
                    </a:solidFill>
                    <a:cs typeface="Arial" charset="0"/>
                  </a:rPr>
                  <a:t>3</a:t>
                </a:r>
                <a:r>
                  <a:rPr lang="ru-RU" altLang="en-US">
                    <a:solidFill>
                      <a:prstClr val="black"/>
                    </a:solidFill>
                    <a:cs typeface="Arial" charset="0"/>
                  </a:rPr>
                  <a:t>л</a:t>
                </a:r>
              </a:p>
            </p:txBody>
          </p:sp>
          <p:sp>
            <p:nvSpPr>
              <p:cNvPr id="90154" name="Text Box 10"/>
              <p:cNvSpPr txBox="1">
                <a:spLocks noChangeArrowheads="1"/>
              </p:cNvSpPr>
              <p:nvPr/>
            </p:nvSpPr>
            <p:spPr bwMode="auto">
              <a:xfrm>
                <a:off x="981" y="1797"/>
                <a:ext cx="20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prstClr val="black"/>
                    </a:solidFill>
                    <a:cs typeface="Arial" charset="0"/>
                  </a:rPr>
                  <a:t>5</a:t>
                </a:r>
              </a:p>
            </p:txBody>
          </p:sp>
        </p:grpSp>
      </p:grpSp>
      <p:grpSp>
        <p:nvGrpSpPr>
          <p:cNvPr id="129052" name="Group 28"/>
          <p:cNvGrpSpPr>
            <a:grpSpLocks/>
          </p:cNvGrpSpPr>
          <p:nvPr/>
        </p:nvGrpSpPr>
        <p:grpSpPr bwMode="auto">
          <a:xfrm>
            <a:off x="2905125" y="2124075"/>
            <a:ext cx="873125" cy="779463"/>
            <a:chOff x="1830" y="1536"/>
            <a:chExt cx="550" cy="491"/>
          </a:xfrm>
        </p:grpSpPr>
        <p:sp>
          <p:nvSpPr>
            <p:cNvPr id="90146" name="Text Box 13"/>
            <p:cNvSpPr txBox="1">
              <a:spLocks noChangeArrowheads="1"/>
            </p:cNvSpPr>
            <p:nvPr/>
          </p:nvSpPr>
          <p:spPr bwMode="auto">
            <a:xfrm>
              <a:off x="1830" y="1627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prstClr val="black"/>
                  </a:solidFill>
                  <a:cs typeface="Arial" charset="0"/>
                </a:rPr>
                <a:t>B.</a:t>
              </a:r>
            </a:p>
          </p:txBody>
        </p:sp>
        <p:sp>
          <p:nvSpPr>
            <p:cNvPr id="90147" name="Line 17"/>
            <p:cNvSpPr>
              <a:spLocks noChangeShapeType="1"/>
            </p:cNvSpPr>
            <p:nvPr/>
          </p:nvSpPr>
          <p:spPr bwMode="auto">
            <a:xfrm>
              <a:off x="2115" y="1791"/>
              <a:ext cx="25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0148" name="Text Box 18"/>
            <p:cNvSpPr txBox="1">
              <a:spLocks noChangeArrowheads="1"/>
            </p:cNvSpPr>
            <p:nvPr/>
          </p:nvSpPr>
          <p:spPr bwMode="auto">
            <a:xfrm>
              <a:off x="2143" y="1536"/>
              <a:ext cx="2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>
                  <a:solidFill>
                    <a:prstClr val="black"/>
                  </a:solidFill>
                  <a:cs typeface="Arial" charset="0"/>
                </a:rPr>
                <a:t>л</a:t>
              </a:r>
            </a:p>
          </p:txBody>
        </p:sp>
        <p:sp>
          <p:nvSpPr>
            <p:cNvPr id="90149" name="Text Box 19"/>
            <p:cNvSpPr txBox="1">
              <a:spLocks noChangeArrowheads="1"/>
            </p:cNvSpPr>
            <p:nvPr/>
          </p:nvSpPr>
          <p:spPr bwMode="auto">
            <a:xfrm>
              <a:off x="2086" y="1777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>
                  <a:solidFill>
                    <a:prstClr val="black"/>
                  </a:solidFill>
                  <a:cs typeface="Arial" charset="0"/>
                </a:rPr>
                <a:t>10</a:t>
              </a:r>
            </a:p>
          </p:txBody>
        </p:sp>
      </p:grpSp>
      <p:grpSp>
        <p:nvGrpSpPr>
          <p:cNvPr id="129051" name="Group 27"/>
          <p:cNvGrpSpPr>
            <a:grpSpLocks/>
          </p:cNvGrpSpPr>
          <p:nvPr/>
        </p:nvGrpSpPr>
        <p:grpSpPr bwMode="auto">
          <a:xfrm>
            <a:off x="4614863" y="2132013"/>
            <a:ext cx="901700" cy="757237"/>
            <a:chOff x="2907" y="1541"/>
            <a:chExt cx="568" cy="477"/>
          </a:xfrm>
        </p:grpSpPr>
        <p:sp>
          <p:nvSpPr>
            <p:cNvPr id="90142" name="Text Box 15"/>
            <p:cNvSpPr txBox="1">
              <a:spLocks noChangeArrowheads="1"/>
            </p:cNvSpPr>
            <p:nvPr/>
          </p:nvSpPr>
          <p:spPr bwMode="auto">
            <a:xfrm>
              <a:off x="2907" y="1627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prstClr val="black"/>
                  </a:solidFill>
                  <a:cs typeface="Arial" charset="0"/>
                </a:rPr>
                <a:t>C.</a:t>
              </a:r>
            </a:p>
          </p:txBody>
        </p:sp>
        <p:sp>
          <p:nvSpPr>
            <p:cNvPr id="90143" name="Line 20"/>
            <p:cNvSpPr>
              <a:spLocks noChangeShapeType="1"/>
            </p:cNvSpPr>
            <p:nvPr/>
          </p:nvSpPr>
          <p:spPr bwMode="auto">
            <a:xfrm>
              <a:off x="3192" y="1791"/>
              <a:ext cx="28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0144" name="Text Box 21"/>
            <p:cNvSpPr txBox="1">
              <a:spLocks noChangeArrowheads="1"/>
            </p:cNvSpPr>
            <p:nvPr/>
          </p:nvSpPr>
          <p:spPr bwMode="auto">
            <a:xfrm>
              <a:off x="3168" y="1541"/>
              <a:ext cx="30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prstClr val="black"/>
                  </a:solidFill>
                  <a:cs typeface="Arial" charset="0"/>
                </a:rPr>
                <a:t>3</a:t>
              </a:r>
              <a:r>
                <a:rPr lang="ru-RU" altLang="en-US">
                  <a:solidFill>
                    <a:prstClr val="black"/>
                  </a:solidFill>
                  <a:cs typeface="Arial" charset="0"/>
                </a:rPr>
                <a:t>л</a:t>
              </a:r>
            </a:p>
          </p:txBody>
        </p:sp>
        <p:sp>
          <p:nvSpPr>
            <p:cNvPr id="90145" name="Text Box 22"/>
            <p:cNvSpPr txBox="1">
              <a:spLocks noChangeArrowheads="1"/>
            </p:cNvSpPr>
            <p:nvPr/>
          </p:nvSpPr>
          <p:spPr bwMode="auto">
            <a:xfrm>
              <a:off x="3220" y="1768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prstClr val="black"/>
                  </a:solidFill>
                  <a:cs typeface="Arial" charset="0"/>
                </a:rPr>
                <a:t>2</a:t>
              </a:r>
            </a:p>
          </p:txBody>
        </p:sp>
      </p:grpSp>
      <p:grpSp>
        <p:nvGrpSpPr>
          <p:cNvPr id="129050" name="Group 26"/>
          <p:cNvGrpSpPr>
            <a:grpSpLocks/>
          </p:cNvGrpSpPr>
          <p:nvPr/>
        </p:nvGrpSpPr>
        <p:grpSpPr bwMode="auto">
          <a:xfrm>
            <a:off x="6505575" y="2124075"/>
            <a:ext cx="992188" cy="811213"/>
            <a:chOff x="4098" y="1536"/>
            <a:chExt cx="625" cy="511"/>
          </a:xfrm>
        </p:grpSpPr>
        <p:sp>
          <p:nvSpPr>
            <p:cNvPr id="90138" name="Text Box 16"/>
            <p:cNvSpPr txBox="1">
              <a:spLocks noChangeArrowheads="1"/>
            </p:cNvSpPr>
            <p:nvPr/>
          </p:nvSpPr>
          <p:spPr bwMode="auto">
            <a:xfrm>
              <a:off x="4098" y="1627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prstClr val="black"/>
                  </a:solidFill>
                  <a:cs typeface="Arial" charset="0"/>
                </a:rPr>
                <a:t>D.</a:t>
              </a:r>
            </a:p>
          </p:txBody>
        </p:sp>
        <p:sp>
          <p:nvSpPr>
            <p:cNvPr id="90139" name="Line 23"/>
            <p:cNvSpPr>
              <a:spLocks noChangeShapeType="1"/>
            </p:cNvSpPr>
            <p:nvPr/>
          </p:nvSpPr>
          <p:spPr bwMode="auto">
            <a:xfrm>
              <a:off x="4411" y="1791"/>
              <a:ext cx="3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0140" name="Text Box 24"/>
            <p:cNvSpPr txBox="1">
              <a:spLocks noChangeArrowheads="1"/>
            </p:cNvSpPr>
            <p:nvPr/>
          </p:nvSpPr>
          <p:spPr bwMode="auto">
            <a:xfrm>
              <a:off x="4468" y="1536"/>
              <a:ext cx="2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>
                  <a:solidFill>
                    <a:prstClr val="black"/>
                  </a:solidFill>
                  <a:cs typeface="Arial" charset="0"/>
                </a:rPr>
                <a:t>л</a:t>
              </a:r>
            </a:p>
          </p:txBody>
        </p:sp>
        <p:sp>
          <p:nvSpPr>
            <p:cNvPr id="90141" name="Text Box 25"/>
            <p:cNvSpPr txBox="1">
              <a:spLocks noChangeArrowheads="1"/>
            </p:cNvSpPr>
            <p:nvPr/>
          </p:nvSpPr>
          <p:spPr bwMode="auto">
            <a:xfrm>
              <a:off x="4468" y="179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prstClr val="black"/>
                  </a:solidFill>
                  <a:cs typeface="Arial" charset="0"/>
                </a:rPr>
                <a:t>4</a:t>
              </a:r>
            </a:p>
          </p:txBody>
        </p:sp>
      </p:grpSp>
      <p:grpSp>
        <p:nvGrpSpPr>
          <p:cNvPr id="129057" name="Group 33"/>
          <p:cNvGrpSpPr>
            <a:grpSpLocks/>
          </p:cNvGrpSpPr>
          <p:nvPr/>
        </p:nvGrpSpPr>
        <p:grpSpPr bwMode="auto">
          <a:xfrm>
            <a:off x="593725" y="2927350"/>
            <a:ext cx="4662487" cy="793750"/>
            <a:chOff x="380" y="1857"/>
            <a:chExt cx="2937" cy="500"/>
          </a:xfrm>
        </p:grpSpPr>
        <p:sp>
          <p:nvSpPr>
            <p:cNvPr id="90134" name="Text Box 29"/>
            <p:cNvSpPr txBox="1">
              <a:spLocks noChangeArrowheads="1"/>
            </p:cNvSpPr>
            <p:nvPr/>
          </p:nvSpPr>
          <p:spPr bwMode="auto">
            <a:xfrm>
              <a:off x="380" y="1975"/>
              <a:ext cx="293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71475" indent="-371475"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828675" indent="-371475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285875" indent="-371475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743075" indent="-371475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200275" indent="-371475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657475" indent="-37147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3114675" indent="-37147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571875" indent="-37147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4029075" indent="-37147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0033CC"/>
                </a:buClr>
                <a:buFontTx/>
                <a:buAutoNum type="romanLcPeriod" startAt="2"/>
              </a:pPr>
              <a:r>
                <a:rPr lang="en-US" altLang="en-US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Đổi</a:t>
              </a:r>
              <a:r>
                <a:rPr lang="en-US" altLang="en-US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sang </a:t>
              </a:r>
              <a:r>
                <a:rPr lang="en-US" altLang="en-US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</a:t>
              </a:r>
              <a:r>
                <a:rPr lang="en-US" altLang="en-US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đo</a:t>
              </a:r>
              <a:r>
                <a:rPr lang="en-US" altLang="en-US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lang="en-US" altLang="en-US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altLang="en-US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đo</a:t>
              </a:r>
              <a:r>
                <a:rPr lang="en-US" altLang="en-US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</a:t>
              </a:r>
              <a:r>
                <a:rPr lang="en-US" altLang="en-US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</a:p>
          </p:txBody>
        </p:sp>
        <p:sp>
          <p:nvSpPr>
            <p:cNvPr id="90135" name="Line 30"/>
            <p:cNvSpPr>
              <a:spLocks noChangeShapeType="1"/>
            </p:cNvSpPr>
            <p:nvPr/>
          </p:nvSpPr>
          <p:spPr bwMode="auto">
            <a:xfrm>
              <a:off x="2659" y="2107"/>
              <a:ext cx="3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0136" name="Text Box 31"/>
            <p:cNvSpPr txBox="1">
              <a:spLocks noChangeArrowheads="1"/>
            </p:cNvSpPr>
            <p:nvPr/>
          </p:nvSpPr>
          <p:spPr bwMode="auto">
            <a:xfrm>
              <a:off x="2675" y="1857"/>
              <a:ext cx="30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>
                  <a:solidFill>
                    <a:prstClr val="black"/>
                  </a:solidFill>
                  <a:cs typeface="Arial" charset="0"/>
                </a:rPr>
                <a:t>2</a:t>
              </a:r>
              <a:r>
                <a:rPr lang="ru-RU" altLang="en-US" dirty="0">
                  <a:solidFill>
                    <a:prstClr val="black"/>
                  </a:solidFill>
                  <a:cs typeface="Arial" charset="0"/>
                </a:rPr>
                <a:t>л</a:t>
              </a:r>
            </a:p>
          </p:txBody>
        </p:sp>
        <p:sp>
          <p:nvSpPr>
            <p:cNvPr id="90137" name="Text Box 32"/>
            <p:cNvSpPr txBox="1">
              <a:spLocks noChangeArrowheads="1"/>
            </p:cNvSpPr>
            <p:nvPr/>
          </p:nvSpPr>
          <p:spPr bwMode="auto">
            <a:xfrm>
              <a:off x="2745" y="210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>
                  <a:solidFill>
                    <a:prstClr val="black"/>
                  </a:solidFill>
                  <a:cs typeface="Arial" charset="0"/>
                </a:rPr>
                <a:t>5</a:t>
              </a:r>
            </a:p>
          </p:txBody>
        </p:sp>
      </p:grpSp>
      <p:sp>
        <p:nvSpPr>
          <p:cNvPr id="129058" name="Text Box 34"/>
          <p:cNvSpPr txBox="1">
            <a:spLocks noChangeArrowheads="1"/>
          </p:cNvSpPr>
          <p:nvPr/>
        </p:nvSpPr>
        <p:spPr bwMode="auto">
          <a:xfrm>
            <a:off x="971550" y="3856038"/>
            <a:ext cx="10239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prstClr val="black"/>
                </a:solidFill>
                <a:cs typeface="Arial" charset="0"/>
              </a:rPr>
              <a:t>A. 240</a:t>
            </a:r>
            <a:r>
              <a:rPr lang="en-US" altLang="en-US" baseline="30000">
                <a:solidFill>
                  <a:prstClr val="black"/>
                </a:solidFill>
                <a:cs typeface="Arial" charset="0"/>
              </a:rPr>
              <a:t>0</a:t>
            </a:r>
            <a:endParaRPr lang="en-US" alt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9060" name="Text Box 36"/>
          <p:cNvSpPr txBox="1">
            <a:spLocks noChangeArrowheads="1"/>
          </p:cNvSpPr>
          <p:nvPr/>
        </p:nvSpPr>
        <p:spPr bwMode="auto">
          <a:xfrm>
            <a:off x="2873375" y="3841750"/>
            <a:ext cx="954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prstClr val="black"/>
                </a:solidFill>
                <a:cs typeface="Arial" charset="0"/>
              </a:rPr>
              <a:t>B.135</a:t>
            </a:r>
            <a:r>
              <a:rPr lang="en-US" altLang="en-US" baseline="30000">
                <a:solidFill>
                  <a:prstClr val="black"/>
                </a:solidFill>
                <a:cs typeface="Arial" charset="0"/>
              </a:rPr>
              <a:t>0</a:t>
            </a:r>
            <a:endParaRPr lang="en-US" alt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9061" name="Text Box 37"/>
          <p:cNvSpPr txBox="1">
            <a:spLocks noChangeArrowheads="1"/>
          </p:cNvSpPr>
          <p:nvPr/>
        </p:nvSpPr>
        <p:spPr bwMode="auto">
          <a:xfrm>
            <a:off x="4749800" y="3841750"/>
            <a:ext cx="952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prstClr val="black"/>
                </a:solidFill>
                <a:cs typeface="Arial" charset="0"/>
              </a:rPr>
              <a:t>C.  72</a:t>
            </a:r>
            <a:r>
              <a:rPr lang="en-US" altLang="en-US" baseline="30000">
                <a:solidFill>
                  <a:prstClr val="black"/>
                </a:solidFill>
                <a:cs typeface="Arial" charset="0"/>
              </a:rPr>
              <a:t>0</a:t>
            </a:r>
            <a:endParaRPr lang="en-US" alt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9062" name="Text Box 38"/>
          <p:cNvSpPr txBox="1">
            <a:spLocks noChangeArrowheads="1"/>
          </p:cNvSpPr>
          <p:nvPr/>
        </p:nvSpPr>
        <p:spPr bwMode="auto">
          <a:xfrm>
            <a:off x="6684963" y="3841750"/>
            <a:ext cx="954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prstClr val="black"/>
                </a:solidFill>
                <a:cs typeface="Arial" charset="0"/>
              </a:rPr>
              <a:t>D.270</a:t>
            </a:r>
            <a:r>
              <a:rPr lang="en-US" altLang="en-US" baseline="30000">
                <a:solidFill>
                  <a:prstClr val="black"/>
                </a:solidFill>
                <a:cs typeface="Arial" charset="0"/>
              </a:rPr>
              <a:t>0</a:t>
            </a:r>
            <a:endParaRPr lang="en-US" alt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9063" name="Text Box 39"/>
          <p:cNvSpPr txBox="1">
            <a:spLocks noChangeArrowheads="1"/>
          </p:cNvSpPr>
          <p:nvPr/>
        </p:nvSpPr>
        <p:spPr bwMode="auto">
          <a:xfrm>
            <a:off x="611188" y="4598988"/>
            <a:ext cx="74723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71475" indent="-371475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828675" indent="-371475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285875" indent="-371475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743075" indent="-371475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200275" indent="-371475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657475" indent="-3714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3114675" indent="-3714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571875" indent="-3714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4029075" indent="-3714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33CC"/>
              </a:buClr>
            </a:pPr>
            <a:r>
              <a:rPr lang="en-US" altLang="en-US" dirty="0">
                <a:solidFill>
                  <a:srgbClr val="0033CC"/>
                </a:solidFill>
                <a:cs typeface="Arial" charset="0"/>
              </a:rPr>
              <a:t>iii.</a:t>
            </a:r>
            <a:r>
              <a:rPr lang="en-US" altLang="en-US" dirty="0">
                <a:solidFill>
                  <a:prstClr val="black"/>
                </a:solidFill>
                <a:cs typeface="Arial" charset="0"/>
              </a:rPr>
              <a:t>  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O,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(OA, OB)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9064" name="Text Box 40"/>
          <p:cNvSpPr txBox="1">
            <a:spLocks noChangeArrowheads="1"/>
          </p:cNvSpPr>
          <p:nvPr/>
        </p:nvSpPr>
        <p:spPr bwMode="auto">
          <a:xfrm>
            <a:off x="746125" y="5408613"/>
            <a:ext cx="2384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prstClr val="black"/>
                </a:solidFill>
                <a:cs typeface="Arial" charset="0"/>
              </a:rPr>
              <a:t>A. 45</a:t>
            </a:r>
            <a:r>
              <a:rPr lang="en-US" altLang="en-US" baseline="30000">
                <a:solidFill>
                  <a:prstClr val="black"/>
                </a:solidFill>
                <a:cs typeface="Arial" charset="0"/>
              </a:rPr>
              <a:t>0 </a:t>
            </a:r>
            <a:r>
              <a:rPr lang="en-US" altLang="en-US">
                <a:solidFill>
                  <a:prstClr val="black"/>
                </a:solidFill>
                <a:cs typeface="Arial" charset="0"/>
              </a:rPr>
              <a:t>+ k360</a:t>
            </a:r>
            <a:r>
              <a:rPr lang="en-US" altLang="en-US" baseline="30000">
                <a:solidFill>
                  <a:prstClr val="black"/>
                </a:solidFill>
                <a:cs typeface="Arial" charset="0"/>
              </a:rPr>
              <a:t>0</a:t>
            </a:r>
            <a:endParaRPr lang="en-US" alt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9065" name="Text Box 41"/>
          <p:cNvSpPr txBox="1">
            <a:spLocks noChangeArrowheads="1"/>
          </p:cNvSpPr>
          <p:nvPr/>
        </p:nvSpPr>
        <p:spPr bwMode="auto">
          <a:xfrm>
            <a:off x="4808538" y="5418138"/>
            <a:ext cx="1827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prstClr val="black"/>
                </a:solidFill>
                <a:cs typeface="Arial" charset="0"/>
              </a:rPr>
              <a:t>B. 90</a:t>
            </a:r>
            <a:r>
              <a:rPr lang="en-US" altLang="en-US" baseline="30000">
                <a:solidFill>
                  <a:prstClr val="black"/>
                </a:solidFill>
                <a:cs typeface="Arial" charset="0"/>
              </a:rPr>
              <a:t>0</a:t>
            </a:r>
            <a:r>
              <a:rPr lang="en-US" altLang="en-US">
                <a:solidFill>
                  <a:prstClr val="black"/>
                </a:solidFill>
                <a:cs typeface="Arial" charset="0"/>
              </a:rPr>
              <a:t> + k360</a:t>
            </a:r>
            <a:r>
              <a:rPr lang="en-US" altLang="en-US" baseline="30000">
                <a:solidFill>
                  <a:prstClr val="black"/>
                </a:solidFill>
                <a:cs typeface="Arial" charset="0"/>
              </a:rPr>
              <a:t>0</a:t>
            </a:r>
            <a:endParaRPr lang="en-US" alt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9066" name="Text Box 42"/>
          <p:cNvSpPr txBox="1">
            <a:spLocks noChangeArrowheads="1"/>
          </p:cNvSpPr>
          <p:nvPr/>
        </p:nvSpPr>
        <p:spPr bwMode="auto">
          <a:xfrm>
            <a:off x="1016000" y="6092825"/>
            <a:ext cx="2038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prstClr val="black"/>
                </a:solidFill>
                <a:cs typeface="Arial" charset="0"/>
              </a:rPr>
              <a:t>C. – 90</a:t>
            </a:r>
            <a:r>
              <a:rPr lang="en-US" altLang="en-US" baseline="30000">
                <a:solidFill>
                  <a:prstClr val="black"/>
                </a:solidFill>
                <a:cs typeface="Arial" charset="0"/>
              </a:rPr>
              <a:t>0</a:t>
            </a:r>
            <a:r>
              <a:rPr lang="en-US" altLang="en-US">
                <a:solidFill>
                  <a:prstClr val="black"/>
                </a:solidFill>
                <a:cs typeface="Arial" charset="0"/>
              </a:rPr>
              <a:t> + k360</a:t>
            </a:r>
            <a:r>
              <a:rPr lang="en-US" altLang="en-US" baseline="30000">
                <a:solidFill>
                  <a:prstClr val="black"/>
                </a:solidFill>
                <a:cs typeface="Arial" charset="0"/>
              </a:rPr>
              <a:t>0</a:t>
            </a:r>
            <a:endParaRPr lang="en-US" alt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9067" name="Text Box 43"/>
          <p:cNvSpPr txBox="1">
            <a:spLocks noChangeArrowheads="1"/>
          </p:cNvSpPr>
          <p:nvPr/>
        </p:nvSpPr>
        <p:spPr bwMode="auto">
          <a:xfrm>
            <a:off x="4808538" y="6099175"/>
            <a:ext cx="2038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prstClr val="black"/>
                </a:solidFill>
                <a:cs typeface="Arial" charset="0"/>
              </a:rPr>
              <a:t>D. – 45</a:t>
            </a:r>
            <a:r>
              <a:rPr lang="en-US" altLang="en-US" baseline="30000">
                <a:solidFill>
                  <a:prstClr val="black"/>
                </a:solidFill>
                <a:cs typeface="Arial" charset="0"/>
              </a:rPr>
              <a:t>0</a:t>
            </a:r>
            <a:r>
              <a:rPr lang="en-US" altLang="en-US">
                <a:solidFill>
                  <a:prstClr val="black"/>
                </a:solidFill>
                <a:cs typeface="Arial" charset="0"/>
              </a:rPr>
              <a:t> + k360</a:t>
            </a:r>
            <a:r>
              <a:rPr lang="en-US" altLang="en-US" baseline="30000">
                <a:solidFill>
                  <a:prstClr val="black"/>
                </a:solidFill>
                <a:cs typeface="Arial" charset="0"/>
              </a:rPr>
              <a:t>0</a:t>
            </a:r>
            <a:endParaRPr lang="en-US" alt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90130" name="Text Box 46"/>
          <p:cNvSpPr txBox="1">
            <a:spLocks noChangeArrowheads="1"/>
          </p:cNvSpPr>
          <p:nvPr/>
        </p:nvSpPr>
        <p:spPr bwMode="auto">
          <a:xfrm>
            <a:off x="1646238" y="0"/>
            <a:ext cx="5170487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800" i="1" u="sng">
                <a:solidFill>
                  <a:srgbClr val="0033CC"/>
                </a:solidFill>
                <a:cs typeface="Arial" charset="0"/>
              </a:rPr>
              <a:t>Củng cố tiết học:</a:t>
            </a:r>
          </a:p>
        </p:txBody>
      </p:sp>
      <p:sp>
        <p:nvSpPr>
          <p:cNvPr id="129071" name="Oval 47"/>
          <p:cNvSpPr>
            <a:spLocks noChangeArrowheads="1"/>
          </p:cNvSpPr>
          <p:nvPr/>
        </p:nvSpPr>
        <p:spPr bwMode="auto">
          <a:xfrm>
            <a:off x="927100" y="6038850"/>
            <a:ext cx="450850" cy="450850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9072" name="Oval 48"/>
          <p:cNvSpPr>
            <a:spLocks noChangeArrowheads="1"/>
          </p:cNvSpPr>
          <p:nvPr/>
        </p:nvSpPr>
        <p:spPr bwMode="auto">
          <a:xfrm>
            <a:off x="4751388" y="3833813"/>
            <a:ext cx="450850" cy="450850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9073" name="Oval 49"/>
          <p:cNvSpPr>
            <a:spLocks noChangeArrowheads="1"/>
          </p:cNvSpPr>
          <p:nvPr/>
        </p:nvSpPr>
        <p:spPr bwMode="auto">
          <a:xfrm>
            <a:off x="2862263" y="2214563"/>
            <a:ext cx="450850" cy="450850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67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9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29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9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29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29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29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29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9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9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29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29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29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29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29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129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129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2000"/>
                                        <p:tgtEl>
                                          <p:spTgt spid="129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/>
      <p:bldP spid="129030" grpId="0"/>
      <p:bldP spid="129058" grpId="0"/>
      <p:bldP spid="129060" grpId="0"/>
      <p:bldP spid="129061" grpId="0"/>
      <p:bldP spid="129062" grpId="0"/>
      <p:bldP spid="129063" grpId="0"/>
      <p:bldP spid="129064" grpId="0"/>
      <p:bldP spid="129065" grpId="0"/>
      <p:bldP spid="129066" grpId="0"/>
      <p:bldP spid="129067" grpId="0"/>
      <p:bldP spid="129071" grpId="0" animBg="1"/>
      <p:bldP spid="129072" grpId="0" animBg="1"/>
      <p:bldP spid="12907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81000" y="533400"/>
            <a:ext cx="1028654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371600" y="381000"/>
            <a:ext cx="7391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A, B.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</a:t>
            </a:r>
          </a:p>
        </p:txBody>
      </p:sp>
      <p:sp>
        <p:nvSpPr>
          <p:cNvPr id="15" name="Flowchart: Connector 14"/>
          <p:cNvSpPr/>
          <p:nvPr/>
        </p:nvSpPr>
        <p:spPr>
          <a:xfrm>
            <a:off x="5638800" y="3200400"/>
            <a:ext cx="1981200" cy="1981200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Flowchart: Connector 16"/>
          <p:cNvSpPr/>
          <p:nvPr/>
        </p:nvSpPr>
        <p:spPr>
          <a:xfrm>
            <a:off x="6553200" y="4114800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Flowchart: Connector 17"/>
          <p:cNvSpPr/>
          <p:nvPr/>
        </p:nvSpPr>
        <p:spPr>
          <a:xfrm>
            <a:off x="7543800" y="4114800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Flowchart: Connector 19"/>
          <p:cNvSpPr/>
          <p:nvPr/>
        </p:nvSpPr>
        <p:spPr>
          <a:xfrm>
            <a:off x="6553200" y="3124200"/>
            <a:ext cx="152400" cy="1524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Flowchart: Connector 20"/>
          <p:cNvSpPr/>
          <p:nvPr/>
        </p:nvSpPr>
        <p:spPr>
          <a:xfrm>
            <a:off x="7543800" y="4114800"/>
            <a:ext cx="152400" cy="1524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362200"/>
            <a:ext cx="2009775" cy="2074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4663637"/>
            <a:ext cx="1809750" cy="196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71800" y="2312866"/>
            <a:ext cx="1905000" cy="197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Left-Right-Up Arrow 24"/>
          <p:cNvSpPr/>
          <p:nvPr/>
        </p:nvSpPr>
        <p:spPr>
          <a:xfrm rot="18159759">
            <a:off x="2069307" y="3736545"/>
            <a:ext cx="1371600" cy="1503363"/>
          </a:xfrm>
          <a:prstGeom prst="leftRightUpArrow">
            <a:avLst>
              <a:gd name="adj1" fmla="val 25000"/>
              <a:gd name="adj2" fmla="val 25000"/>
              <a:gd name="adj3" fmla="val 113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Oval Callout 25"/>
          <p:cNvSpPr/>
          <p:nvPr/>
        </p:nvSpPr>
        <p:spPr>
          <a:xfrm>
            <a:off x="4114800" y="4114800"/>
            <a:ext cx="4800600" cy="2362200"/>
          </a:xfrm>
          <a:prstGeom prst="wedgeEllipseCallout">
            <a:avLst>
              <a:gd name="adj1" fmla="val -69212"/>
              <a:gd name="adj2" fmla="val 3395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</a:t>
            </a:r>
          </a:p>
        </p:txBody>
      </p:sp>
      <p:sp>
        <p:nvSpPr>
          <p:cNvPr id="27" name="Horizontal Scroll 26"/>
          <p:cNvSpPr/>
          <p:nvPr/>
        </p:nvSpPr>
        <p:spPr>
          <a:xfrm>
            <a:off x="4191000" y="5029200"/>
            <a:ext cx="4343400" cy="1447800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696200" y="3867090"/>
            <a:ext cx="5083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97221" y="2800290"/>
            <a:ext cx="5083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99961011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47 L 0.00625 -0.05463 C 0.00972 -0.08449 -0.01892 -0.1294 -0.04965 -0.13241 L -0.11996 -0.1456 " pathEditMode="relative" rAng="-91269631" ptsTypes="FfFF">
                                      <p:cBhvr>
                                        <p:cTn id="4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0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85185E-6 C 0.00434 0.07731 -0.04149 0.1456 -0.10261 0.15185 C -0.16354 0.1581 -0.21702 0.1 -0.22153 0.02222 C -0.22604 -0.05486 -0.17986 -0.12338 -0.11893 -0.12963 C -0.05781 -0.13565 -0.00452 -0.07778 1.66667E-6 1.85185E-6 Z " pathEditMode="relative" rAng="5136505" ptsTypes="fffff">
                                      <p:cBhvr>
                                        <p:cTn id="54" dur="2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00" y="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43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46 L 0.0099 -0.05417 C 0.01459 -0.07893 -0.01684 -0.12106 -0.04757 -0.13148 L -0.1151 -0.15486 " pathEditMode="relative" rAng="-4556668" ptsTypes="FfFF">
                                      <p:cBhvr>
                                        <p:cTn id="5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00" y="-7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7" grpId="0" animBg="1"/>
      <p:bldP spid="18" grpId="0" animBg="1"/>
      <p:bldP spid="20" grpId="0" animBg="1"/>
      <p:bldP spid="21" grpId="0" animBg="1"/>
      <p:bldP spid="21" grpId="1" animBg="1"/>
      <p:bldP spid="21" grpId="2" animBg="1"/>
      <p:bldP spid="21" grpId="3" animBg="1"/>
      <p:bldP spid="21" grpId="4" animBg="1"/>
      <p:bldP spid="26" grpId="0" animBg="1"/>
      <p:bldP spid="27" grpId="0" animBg="1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28600" y="304800"/>
            <a:ext cx="8610599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A, B.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92431" y="2133600"/>
            <a:ext cx="844676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A, B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87681" y="3200400"/>
            <a:ext cx="77012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hiệu </a:t>
            </a:r>
            <a:r>
              <a:rPr lang="vi-VN" sz="2800" b="1" i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7171" y="304800"/>
            <a:ext cx="8622029" cy="3657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0600" y="4343400"/>
            <a:ext cx="7848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Trên đường tròn định hướng, lấy hai điểm A, B thì: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Kí hiệu AB  chỉ một cung hình học (cung lớn hoặc cung bé) hoàn toàn xác định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4034135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 ý: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990600" y="5939135"/>
            <a:ext cx="800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B.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3082395"/>
              </p:ext>
            </p:extLst>
          </p:nvPr>
        </p:nvGraphicFramePr>
        <p:xfrm>
          <a:off x="2046287" y="5753100"/>
          <a:ext cx="54451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Equation" r:id="rId3" imgW="253800" imgH="266400" progId="Equation.DSMT4">
                  <p:embed/>
                </p:oleObj>
              </mc:Choice>
              <mc:Fallback>
                <p:oleObj name="Equation" r:id="rId3" imgW="25380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87" y="5753100"/>
                        <a:ext cx="544513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Freeform 7"/>
          <p:cNvSpPr>
            <a:spLocks/>
          </p:cNvSpPr>
          <p:nvPr/>
        </p:nvSpPr>
        <p:spPr bwMode="auto">
          <a:xfrm>
            <a:off x="6172200" y="3200400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2133600" y="4876800"/>
            <a:ext cx="276225" cy="117475"/>
          </a:xfrm>
          <a:custGeom>
            <a:avLst/>
            <a:gdLst>
              <a:gd name="connsiteX0" fmla="*/ 0 w 277091"/>
              <a:gd name="connsiteY0" fmla="*/ 76200 h 117764"/>
              <a:gd name="connsiteX1" fmla="*/ 166254 w 277091"/>
              <a:gd name="connsiteY1" fmla="*/ 6927 h 117764"/>
              <a:gd name="connsiteX2" fmla="*/ 277091 w 277091"/>
              <a:gd name="connsiteY2" fmla="*/ 117764 h 117764"/>
              <a:gd name="connsiteX3" fmla="*/ 277091 w 277091"/>
              <a:gd name="connsiteY3" fmla="*/ 117764 h 117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091" h="117764">
                <a:moveTo>
                  <a:pt x="0" y="76200"/>
                </a:moveTo>
                <a:cubicBezTo>
                  <a:pt x="60036" y="38100"/>
                  <a:pt x="120072" y="0"/>
                  <a:pt x="166254" y="6927"/>
                </a:cubicBezTo>
                <a:cubicBezTo>
                  <a:pt x="212436" y="13854"/>
                  <a:pt x="277091" y="117764"/>
                  <a:pt x="277091" y="117764"/>
                </a:cubicBezTo>
                <a:lnTo>
                  <a:pt x="277091" y="117764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18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 animBg="1"/>
      <p:bldP spid="7" grpId="0"/>
      <p:bldP spid="8" grpId="0"/>
      <p:bldP spid="21" grpId="0"/>
      <p:bldP spid="23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106362"/>
            <a:ext cx="3200400" cy="5032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2.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1" name="Freeform 13"/>
          <p:cNvSpPr>
            <a:spLocks/>
          </p:cNvSpPr>
          <p:nvPr/>
        </p:nvSpPr>
        <p:spPr bwMode="auto">
          <a:xfrm>
            <a:off x="2514600" y="1905000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5638800" y="381000"/>
            <a:ext cx="2895600" cy="2378075"/>
            <a:chOff x="2928" y="576"/>
            <a:chExt cx="1824" cy="1498"/>
          </a:xfrm>
        </p:grpSpPr>
        <p:sp>
          <p:nvSpPr>
            <p:cNvPr id="14368" name="Text Box 10"/>
            <p:cNvSpPr txBox="1">
              <a:spLocks noChangeArrowheads="1"/>
            </p:cNvSpPr>
            <p:nvPr/>
          </p:nvSpPr>
          <p:spPr bwMode="auto">
            <a:xfrm>
              <a:off x="4128" y="1824"/>
              <a:ext cx="3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"/>
                <a:defRPr sz="2400">
                  <a:solidFill>
                    <a:schemeClr val="tx1"/>
                  </a:solidFill>
                  <a:latin typeface="Century Schoolbook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"/>
                <a:defRPr sz="2100">
                  <a:solidFill>
                    <a:schemeClr val="tx1"/>
                  </a:solidFill>
                  <a:latin typeface="Century Schoolbook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itchFamily="2" charset="2"/>
                <a:buChar char=""/>
                <a:defRPr sz="2400">
                  <a:solidFill>
                    <a:schemeClr val="tx1"/>
                  </a:solidFill>
                  <a:latin typeface="Century Schoolbook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itchFamily="2" charset="2"/>
                <a:buChar char=""/>
                <a:defRPr sz="2000">
                  <a:solidFill>
                    <a:schemeClr val="tx1"/>
                  </a:solidFill>
                  <a:latin typeface="Century Schoolbook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en-US" sz="2000" b="1" i="1">
                  <a:solidFill>
                    <a:srgbClr val="FF0000"/>
                  </a:solidFill>
                  <a:latin typeface="VNI-Times" pitchFamily="2" charset="0"/>
                  <a:cs typeface="Arial" charset="0"/>
                </a:rPr>
                <a:t>C</a:t>
              </a:r>
            </a:p>
          </p:txBody>
        </p:sp>
        <p:sp>
          <p:nvSpPr>
            <p:cNvPr id="14369" name="Text Box 11"/>
            <p:cNvSpPr txBox="1">
              <a:spLocks noChangeArrowheads="1"/>
            </p:cNvSpPr>
            <p:nvPr/>
          </p:nvSpPr>
          <p:spPr bwMode="auto">
            <a:xfrm>
              <a:off x="4032" y="576"/>
              <a:ext cx="3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"/>
                <a:defRPr sz="2400">
                  <a:solidFill>
                    <a:schemeClr val="tx1"/>
                  </a:solidFill>
                  <a:latin typeface="Century Schoolbook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"/>
                <a:defRPr sz="2100">
                  <a:solidFill>
                    <a:schemeClr val="tx1"/>
                  </a:solidFill>
                  <a:latin typeface="Century Schoolbook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itchFamily="2" charset="2"/>
                <a:buChar char=""/>
                <a:defRPr sz="2400">
                  <a:solidFill>
                    <a:schemeClr val="tx1"/>
                  </a:solidFill>
                  <a:latin typeface="Century Schoolbook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itchFamily="2" charset="2"/>
                <a:buChar char=""/>
                <a:defRPr sz="2000">
                  <a:solidFill>
                    <a:schemeClr val="tx1"/>
                  </a:solidFill>
                  <a:latin typeface="Century Schoolbook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en-US" sz="2000" b="1" i="1">
                  <a:solidFill>
                    <a:srgbClr val="FF0000"/>
                  </a:solidFill>
                  <a:latin typeface="VNI-Times" pitchFamily="2" charset="0"/>
                  <a:cs typeface="Arial" charset="0"/>
                </a:rPr>
                <a:t>D</a:t>
              </a:r>
            </a:p>
          </p:txBody>
        </p:sp>
        <p:sp>
          <p:nvSpPr>
            <p:cNvPr id="14370" name="Freeform 19"/>
            <p:cNvSpPr>
              <a:spLocks/>
            </p:cNvSpPr>
            <p:nvPr/>
          </p:nvSpPr>
          <p:spPr bwMode="auto">
            <a:xfrm>
              <a:off x="4416" y="1008"/>
              <a:ext cx="144" cy="288"/>
            </a:xfrm>
            <a:custGeom>
              <a:avLst/>
              <a:gdLst>
                <a:gd name="T0" fmla="*/ 144 w 144"/>
                <a:gd name="T1" fmla="*/ 288 h 288"/>
                <a:gd name="T2" fmla="*/ 96 w 144"/>
                <a:gd name="T3" fmla="*/ 144 h 288"/>
                <a:gd name="T4" fmla="*/ 0 w 144"/>
                <a:gd name="T5" fmla="*/ 0 h 288"/>
                <a:gd name="T6" fmla="*/ 0 60000 65536"/>
                <a:gd name="T7" fmla="*/ 0 60000 65536"/>
                <a:gd name="T8" fmla="*/ 0 60000 65536"/>
                <a:gd name="T9" fmla="*/ 0 w 144"/>
                <a:gd name="T10" fmla="*/ 0 h 288"/>
                <a:gd name="T11" fmla="*/ 144 w 144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288">
                  <a:moveTo>
                    <a:pt x="144" y="288"/>
                  </a:moveTo>
                  <a:cubicBezTo>
                    <a:pt x="132" y="240"/>
                    <a:pt x="120" y="192"/>
                    <a:pt x="96" y="144"/>
                  </a:cubicBezTo>
                  <a:cubicBezTo>
                    <a:pt x="72" y="96"/>
                    <a:pt x="32" y="40"/>
                    <a:pt x="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4371" name="Group 23"/>
            <p:cNvGrpSpPr>
              <a:grpSpLocks/>
            </p:cNvGrpSpPr>
            <p:nvPr/>
          </p:nvGrpSpPr>
          <p:grpSpPr bwMode="auto">
            <a:xfrm>
              <a:off x="2928" y="672"/>
              <a:ext cx="1824" cy="1392"/>
              <a:chOff x="2928" y="672"/>
              <a:chExt cx="1824" cy="1392"/>
            </a:xfrm>
          </p:grpSpPr>
          <p:sp>
            <p:nvSpPr>
              <p:cNvPr id="14372" name="Text Box 18"/>
              <p:cNvSpPr txBox="1">
                <a:spLocks noChangeArrowheads="1"/>
              </p:cNvSpPr>
              <p:nvPr/>
            </p:nvSpPr>
            <p:spPr bwMode="auto">
              <a:xfrm>
                <a:off x="4416" y="1296"/>
                <a:ext cx="3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E0752F"/>
                  </a:buClr>
                  <a:buSzPct val="60000"/>
                  <a:buFont typeface="Wingdings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rgbClr val="FEC3AE"/>
                  </a:buClr>
                  <a:buSzPct val="60000"/>
                  <a:buFont typeface="Wingdings" pitchFamily="2" charset="2"/>
                  <a:buChar char=""/>
                  <a:defRPr sz="2000">
                    <a:solidFill>
                      <a:schemeClr val="tx1"/>
                    </a:solidFill>
                    <a:latin typeface="Century Schoolbook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rgbClr val="BDCAE9"/>
                  </a:buClr>
                  <a:buSzPct val="68000"/>
                  <a:buFont typeface="Wingdings 2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BDCAE9"/>
                  </a:buClr>
                  <a:buSzPct val="68000"/>
                  <a:buFont typeface="Wingdings 2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itchFamily="18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lang="en-US" altLang="en-US" sz="2000" i="1">
                    <a:solidFill>
                      <a:prstClr val="black"/>
                    </a:solidFill>
                    <a:latin typeface="VNI-Times" pitchFamily="2" charset="0"/>
                    <a:cs typeface="Arial" charset="0"/>
                  </a:rPr>
                  <a:t>M</a:t>
                </a:r>
              </a:p>
            </p:txBody>
          </p:sp>
          <p:grpSp>
            <p:nvGrpSpPr>
              <p:cNvPr id="14373" name="Group 22"/>
              <p:cNvGrpSpPr>
                <a:grpSpLocks/>
              </p:cNvGrpSpPr>
              <p:nvPr/>
            </p:nvGrpSpPr>
            <p:grpSpPr bwMode="auto">
              <a:xfrm>
                <a:off x="2928" y="672"/>
                <a:ext cx="1392" cy="1392"/>
                <a:chOff x="2928" y="672"/>
                <a:chExt cx="1392" cy="1392"/>
              </a:xfrm>
            </p:grpSpPr>
            <p:grpSp>
              <p:nvGrpSpPr>
                <p:cNvPr id="14374" name="Group 17"/>
                <p:cNvGrpSpPr>
                  <a:grpSpLocks/>
                </p:cNvGrpSpPr>
                <p:nvPr/>
              </p:nvGrpSpPr>
              <p:grpSpPr bwMode="auto">
                <a:xfrm>
                  <a:off x="2928" y="672"/>
                  <a:ext cx="1392" cy="1392"/>
                  <a:chOff x="2928" y="672"/>
                  <a:chExt cx="1392" cy="1392"/>
                </a:xfrm>
              </p:grpSpPr>
              <p:grpSp>
                <p:nvGrpSpPr>
                  <p:cNvPr id="1437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28" y="672"/>
                    <a:ext cx="1392" cy="1392"/>
                    <a:chOff x="2928" y="672"/>
                    <a:chExt cx="1392" cy="1392"/>
                  </a:xfrm>
                </p:grpSpPr>
                <p:grpSp>
                  <p:nvGrpSpPr>
                    <p:cNvPr id="14378" name="Group 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28" y="672"/>
                      <a:ext cx="1392" cy="1392"/>
                      <a:chOff x="2640" y="528"/>
                      <a:chExt cx="1392" cy="1392"/>
                    </a:xfrm>
                  </p:grpSpPr>
                  <p:sp>
                    <p:nvSpPr>
                      <p:cNvPr id="14380" name="Oval 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64" y="1200"/>
                        <a:ext cx="48" cy="48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>
                        <a:spAutoFit/>
                      </a:bodyPr>
                      <a:lstStyle>
                        <a:lvl1pPr algn="l" eaLnBrk="0" hangingPunct="0">
                          <a:spcBef>
                            <a:spcPts val="600"/>
                          </a:spcBef>
                          <a:buClr>
                            <a:schemeClr val="accent1"/>
                          </a:buClr>
                          <a:buSzPct val="70000"/>
                          <a:buFont typeface="Wingdings" pitchFamily="2" charset="2"/>
                          <a:buChar char=""/>
                          <a:defRPr sz="24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1pPr>
                        <a:lvl2pPr marL="742950" indent="-285750" algn="l" eaLnBrk="0" hangingPunct="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SzPct val="80000"/>
                          <a:buFont typeface="Wingdings 2" pitchFamily="18" charset="2"/>
                          <a:buChar char=""/>
                          <a:defRPr sz="21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2pPr>
                        <a:lvl3pPr marL="1143000" indent="-228600" algn="l" eaLnBrk="0" hangingPunct="0">
                          <a:spcBef>
                            <a:spcPct val="20000"/>
                          </a:spcBef>
                          <a:buClr>
                            <a:srgbClr val="E0752F"/>
                          </a:buClr>
                          <a:buSzPct val="60000"/>
                          <a:buFont typeface="Wingdings" pitchFamily="2" charset="2"/>
                          <a:buChar char=""/>
                          <a:defRPr sz="24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3pPr>
                        <a:lvl4pPr marL="1600200" indent="-228600" algn="l" eaLnBrk="0" hangingPunct="0">
                          <a:spcBef>
                            <a:spcPct val="20000"/>
                          </a:spcBef>
                          <a:buClr>
                            <a:srgbClr val="FEC3AE"/>
                          </a:buClr>
                          <a:buSzPct val="60000"/>
                          <a:buFont typeface="Wingdings" pitchFamily="2" charset="2"/>
                          <a:buChar char=""/>
                          <a:defRPr sz="20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4pPr>
                        <a:lvl5pPr marL="2057400" indent="-228600" algn="l" eaLnBrk="0" hangingPunct="0">
                          <a:spcBef>
                            <a:spcPct val="20000"/>
                          </a:spcBef>
                          <a:buClr>
                            <a:srgbClr val="BDCAE9"/>
                          </a:buClr>
                          <a:buSzPct val="68000"/>
                          <a:buFont typeface="Wingdings 2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BDCAE9"/>
                          </a:buClr>
                          <a:buSzPct val="68000"/>
                          <a:buFont typeface="Wingdings 2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BDCAE9"/>
                          </a:buClr>
                          <a:buSzPct val="68000"/>
                          <a:buFont typeface="Wingdings 2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BDCAE9"/>
                          </a:buClr>
                          <a:buSzPct val="68000"/>
                          <a:buFont typeface="Wingdings 2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BDCAE9"/>
                          </a:buClr>
                          <a:buSzPct val="68000"/>
                          <a:buFont typeface="Wingdings 2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itchFamily="18" charset="0"/>
                          </a:defRPr>
                        </a:lvl9pPr>
                      </a:lstStyle>
                      <a:p>
                        <a:pPr algn="ctr" eaLnBrk="1" fontAlgn="base" hangingPunct="1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</a:pPr>
                        <a:endParaRPr lang="vi-VN" altLang="en-US" sz="2000">
                          <a:solidFill>
                            <a:prstClr val="black"/>
                          </a:solidFill>
                          <a:latin typeface="Times New Roman" pitchFamily="18" charset="0"/>
                          <a:cs typeface="Arial" charset="0"/>
                        </a:endParaRPr>
                      </a:p>
                    </p:txBody>
                  </p:sp>
                  <p:grpSp>
                    <p:nvGrpSpPr>
                      <p:cNvPr id="14381" name="Group 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40" y="528"/>
                        <a:ext cx="1392" cy="1392"/>
                        <a:chOff x="2544" y="432"/>
                        <a:chExt cx="1392" cy="1392"/>
                      </a:xfrm>
                    </p:grpSpPr>
                    <p:sp>
                      <p:nvSpPr>
                        <p:cNvPr id="14382" name="Oval 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544" y="432"/>
                          <a:ext cx="1392" cy="1392"/>
                        </a:xfrm>
                        <a:prstGeom prst="ellipse">
                          <a:avLst/>
                        </a:prstGeom>
                        <a:noFill/>
                        <a:ln w="9525" algn="ctr">
                          <a:solidFill>
                            <a:srgbClr val="FF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 wrap="none" anchor="ctr">
                          <a:spAutoFit/>
                        </a:bodyPr>
                        <a:lstStyle>
                          <a:lvl1pPr algn="l" eaLnBrk="0" hangingPunct="0">
                            <a:spcBef>
                              <a:spcPts val="600"/>
                            </a:spcBef>
                            <a:buClr>
                              <a:schemeClr val="accent1"/>
                            </a:buClr>
                            <a:buSzPct val="70000"/>
                            <a:buFont typeface="Wingdings" pitchFamily="2" charset="2"/>
                            <a:buChar char=""/>
                            <a:defRPr sz="2400">
                              <a:solidFill>
                                <a:schemeClr val="tx1"/>
                              </a:solidFill>
                              <a:latin typeface="Century Schoolbook" pitchFamily="18" charset="0"/>
                            </a:defRPr>
                          </a:lvl1pPr>
                          <a:lvl2pPr marL="742950" indent="-285750" algn="l" eaLnBrk="0" hangingPunct="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0000"/>
                            <a:buFont typeface="Wingdings 2" pitchFamily="18" charset="2"/>
                            <a:buChar char=""/>
                            <a:defRPr sz="2100">
                              <a:solidFill>
                                <a:schemeClr val="tx1"/>
                              </a:solidFill>
                              <a:latin typeface="Century Schoolbook" pitchFamily="18" charset="0"/>
                            </a:defRPr>
                          </a:lvl2pPr>
                          <a:lvl3pPr marL="1143000" indent="-228600" algn="l" eaLnBrk="0" hangingPunct="0">
                            <a:spcBef>
                              <a:spcPct val="20000"/>
                            </a:spcBef>
                            <a:buClr>
                              <a:srgbClr val="E0752F"/>
                            </a:buClr>
                            <a:buSzPct val="60000"/>
                            <a:buFont typeface="Wingdings" pitchFamily="2" charset="2"/>
                            <a:buChar char=""/>
                            <a:defRPr sz="2400">
                              <a:solidFill>
                                <a:schemeClr val="tx1"/>
                              </a:solidFill>
                              <a:latin typeface="Century Schoolbook" pitchFamily="18" charset="0"/>
                            </a:defRPr>
                          </a:lvl3pPr>
                          <a:lvl4pPr marL="1600200" indent="-228600" algn="l" eaLnBrk="0" hangingPunct="0">
                            <a:spcBef>
                              <a:spcPct val="20000"/>
                            </a:spcBef>
                            <a:buClr>
                              <a:srgbClr val="FEC3AE"/>
                            </a:buClr>
                            <a:buSzPct val="60000"/>
                            <a:buFont typeface="Wingdings" pitchFamily="2" charset="2"/>
                            <a:buChar char=""/>
                            <a:defRPr sz="2000">
                              <a:solidFill>
                                <a:schemeClr val="tx1"/>
                              </a:solidFill>
                              <a:latin typeface="Century Schoolbook" pitchFamily="18" charset="0"/>
                            </a:defRPr>
                          </a:lvl4pPr>
                          <a:lvl5pPr marL="2057400" indent="-228600" algn="l" eaLnBrk="0" hangingPunct="0">
                            <a:spcBef>
                              <a:spcPct val="20000"/>
                            </a:spcBef>
                            <a:buClr>
                              <a:srgbClr val="BDCAE9"/>
                            </a:buClr>
                            <a:buSzPct val="68000"/>
                            <a:buFont typeface="Wingdings 2" pitchFamily="18" charset="2"/>
                            <a:buChar char=""/>
                            <a:defRPr sz="1600">
                              <a:solidFill>
                                <a:schemeClr val="tx1"/>
                              </a:solidFill>
                              <a:latin typeface="Century Schoolbook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BDCAE9"/>
                            </a:buClr>
                            <a:buSzPct val="68000"/>
                            <a:buFont typeface="Wingdings 2" pitchFamily="18" charset="2"/>
                            <a:buChar char=""/>
                            <a:defRPr sz="1600">
                              <a:solidFill>
                                <a:schemeClr val="tx1"/>
                              </a:solidFill>
                              <a:latin typeface="Century Schoolbook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BDCAE9"/>
                            </a:buClr>
                            <a:buSzPct val="68000"/>
                            <a:buFont typeface="Wingdings 2" pitchFamily="18" charset="2"/>
                            <a:buChar char=""/>
                            <a:defRPr sz="1600">
                              <a:solidFill>
                                <a:schemeClr val="tx1"/>
                              </a:solidFill>
                              <a:latin typeface="Century Schoolbook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BDCAE9"/>
                            </a:buClr>
                            <a:buSzPct val="68000"/>
                            <a:buFont typeface="Wingdings 2" pitchFamily="18" charset="2"/>
                            <a:buChar char=""/>
                            <a:defRPr sz="1600">
                              <a:solidFill>
                                <a:schemeClr val="tx1"/>
                              </a:solidFill>
                              <a:latin typeface="Century Schoolbook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BDCAE9"/>
                            </a:buClr>
                            <a:buSzPct val="68000"/>
                            <a:buFont typeface="Wingdings 2" pitchFamily="18" charset="2"/>
                            <a:buChar char=""/>
                            <a:defRPr sz="1600">
                              <a:solidFill>
                                <a:schemeClr val="tx1"/>
                              </a:solidFill>
                              <a:latin typeface="Century Schoolbook" pitchFamily="18" charset="0"/>
                            </a:defRPr>
                          </a:lvl9pPr>
                        </a:lstStyle>
                        <a:p>
                          <a:pPr algn="ctr" eaLnBrk="1" fontAlgn="base" hangingPunct="1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</a:pPr>
                          <a:endParaRPr lang="vi-VN" altLang="en-US" sz="2000">
                            <a:solidFill>
                              <a:prstClr val="black"/>
                            </a:solidFill>
                            <a:latin typeface="Times New Roman" pitchFamily="18" charset="0"/>
                            <a:cs typeface="Arial" charset="0"/>
                          </a:endParaRPr>
                        </a:p>
                      </p:txBody>
                    </p:sp>
                    <p:sp>
                      <p:nvSpPr>
                        <p:cNvPr id="14383" name="Line 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216" y="1152"/>
                          <a:ext cx="480" cy="4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>
                          <a:spAutoFit/>
                        </a:bodyPr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black"/>
                            </a:solidFill>
                            <a:latin typeface="Arial" charset="0"/>
                            <a:cs typeface="Arial" charset="0"/>
                          </a:endParaRPr>
                        </a:p>
                      </p:txBody>
                    </p:sp>
                    <p:sp>
                      <p:nvSpPr>
                        <p:cNvPr id="14384" name="Line 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3216" y="480"/>
                          <a:ext cx="288" cy="6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>
                          <a:spAutoFit/>
                        </a:bodyPr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en-US">
                            <a:solidFill>
                              <a:prstClr val="black"/>
                            </a:solidFill>
                            <a:latin typeface="Arial" charset="0"/>
                            <a:cs typeface="Arial" charset="0"/>
                          </a:endParaRPr>
                        </a:p>
                      </p:txBody>
                    </p:sp>
                  </p:grpSp>
                </p:grpSp>
                <p:sp>
                  <p:nvSpPr>
                    <p:cNvPr id="14379" name="Text 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360" y="1248"/>
                      <a:ext cx="240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 algn="ctr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algn="l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Char char=""/>
                        <a:defRPr sz="2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Char char=""/>
                        <a:defRPr sz="21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buChar char=""/>
                        <a:defRPr sz="2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buChar char="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eaLnBrk="1" fontAlgn="base" hangingPunct="1"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en-US" sz="2000" i="1">
                          <a:solidFill>
                            <a:prstClr val="black"/>
                          </a:solidFill>
                          <a:latin typeface="VNI-Times" pitchFamily="2" charset="0"/>
                          <a:cs typeface="Arial" charset="0"/>
                        </a:rPr>
                        <a:t>O</a:t>
                      </a:r>
                    </a:p>
                  </p:txBody>
                </p:sp>
              </p:grpSp>
              <p:sp>
                <p:nvSpPr>
                  <p:cNvPr id="14377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600" y="1392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prstClr val="black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</p:grpSp>
            <p:sp>
              <p:nvSpPr>
                <p:cNvPr id="14375" name="Freeform 21"/>
                <p:cNvSpPr>
                  <a:spLocks/>
                </p:cNvSpPr>
                <p:nvPr/>
              </p:nvSpPr>
              <p:spPr bwMode="auto">
                <a:xfrm>
                  <a:off x="3696" y="1152"/>
                  <a:ext cx="208" cy="432"/>
                </a:xfrm>
                <a:custGeom>
                  <a:avLst/>
                  <a:gdLst>
                    <a:gd name="T0" fmla="*/ 96 w 208"/>
                    <a:gd name="T1" fmla="*/ 432 h 432"/>
                    <a:gd name="T2" fmla="*/ 192 w 208"/>
                    <a:gd name="T3" fmla="*/ 288 h 432"/>
                    <a:gd name="T4" fmla="*/ 192 w 208"/>
                    <a:gd name="T5" fmla="*/ 144 h 432"/>
                    <a:gd name="T6" fmla="*/ 96 w 208"/>
                    <a:gd name="T7" fmla="*/ 48 h 432"/>
                    <a:gd name="T8" fmla="*/ 0 w 208"/>
                    <a:gd name="T9" fmla="*/ 0 h 4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8"/>
                    <a:gd name="T16" fmla="*/ 0 h 432"/>
                    <a:gd name="T17" fmla="*/ 208 w 208"/>
                    <a:gd name="T18" fmla="*/ 432 h 4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8" h="432">
                      <a:moveTo>
                        <a:pt x="96" y="432"/>
                      </a:moveTo>
                      <a:cubicBezTo>
                        <a:pt x="136" y="384"/>
                        <a:pt x="176" y="336"/>
                        <a:pt x="192" y="288"/>
                      </a:cubicBezTo>
                      <a:cubicBezTo>
                        <a:pt x="208" y="240"/>
                        <a:pt x="208" y="184"/>
                        <a:pt x="192" y="144"/>
                      </a:cubicBezTo>
                      <a:cubicBezTo>
                        <a:pt x="176" y="104"/>
                        <a:pt x="128" y="72"/>
                        <a:pt x="96" y="48"/>
                      </a:cubicBezTo>
                      <a:cubicBezTo>
                        <a:pt x="64" y="24"/>
                        <a:pt x="32" y="12"/>
                        <a:pt x="0" y="0"/>
                      </a:cubicBezTo>
                    </a:path>
                  </a:pathLst>
                </a:custGeom>
                <a:noFill/>
                <a:ln w="9525">
                  <a:solidFill>
                    <a:srgbClr val="00FF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</p:grpSp>
      </p:grp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388138" y="3769259"/>
            <a:ext cx="502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vi-VN" alt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 tròn lượng giác.</a:t>
            </a:r>
            <a:endParaRPr lang="en-US" alt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152400" y="4267200"/>
            <a:ext cx="53340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mp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Oxy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tọa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  <a:latin typeface="VNI-Times" pitchFamily="2" charset="0"/>
                <a:cs typeface="Arial" charset="0"/>
              </a:rPr>
              <a:t>         </a:t>
            </a:r>
            <a:r>
              <a:rPr lang="en-US" altLang="en-US" sz="2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(1;0) ; </a:t>
            </a:r>
            <a:r>
              <a:rPr lang="en-US" altLang="en-US" sz="2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’(-1;0) ; </a:t>
            </a:r>
            <a:r>
              <a:rPr lang="en-US" altLang="en-US" sz="2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(0;1) ; </a:t>
            </a:r>
            <a:r>
              <a:rPr lang="en-US" altLang="en-US" sz="2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’(0;-1).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alt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alt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A).</a:t>
            </a:r>
          </a:p>
        </p:txBody>
      </p:sp>
      <p:grpSp>
        <p:nvGrpSpPr>
          <p:cNvPr id="9" name="Group 51"/>
          <p:cNvGrpSpPr>
            <a:grpSpLocks/>
          </p:cNvGrpSpPr>
          <p:nvPr/>
        </p:nvGrpSpPr>
        <p:grpSpPr bwMode="auto">
          <a:xfrm>
            <a:off x="5181600" y="3505200"/>
            <a:ext cx="3962400" cy="3124200"/>
            <a:chOff x="3216" y="2064"/>
            <a:chExt cx="2496" cy="1968"/>
          </a:xfrm>
        </p:grpSpPr>
        <p:sp>
          <p:nvSpPr>
            <p:cNvPr id="14347" name="Text Box 31"/>
            <p:cNvSpPr txBox="1">
              <a:spLocks noChangeArrowheads="1"/>
            </p:cNvSpPr>
            <p:nvPr/>
          </p:nvSpPr>
          <p:spPr bwMode="auto">
            <a:xfrm>
              <a:off x="4176" y="2832"/>
              <a:ext cx="3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"/>
                <a:defRPr sz="2400">
                  <a:solidFill>
                    <a:schemeClr val="tx1"/>
                  </a:solidFill>
                  <a:latin typeface="Century Schoolbook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"/>
                <a:defRPr sz="2100">
                  <a:solidFill>
                    <a:schemeClr val="tx1"/>
                  </a:solidFill>
                  <a:latin typeface="Century Schoolbook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itchFamily="2" charset="2"/>
                <a:buChar char=""/>
                <a:defRPr sz="2400">
                  <a:solidFill>
                    <a:schemeClr val="tx1"/>
                  </a:solidFill>
                  <a:latin typeface="Century Schoolbook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itchFamily="2" charset="2"/>
                <a:buChar char=""/>
                <a:defRPr sz="2000">
                  <a:solidFill>
                    <a:schemeClr val="tx1"/>
                  </a:solidFill>
                  <a:latin typeface="Century Schoolbook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prstClr val="black"/>
                  </a:solidFill>
                  <a:latin typeface="VNI-Times" pitchFamily="2" charset="0"/>
                  <a:cs typeface="Arial" charset="0"/>
                </a:rPr>
                <a:t>O</a:t>
              </a:r>
            </a:p>
          </p:txBody>
        </p:sp>
        <p:grpSp>
          <p:nvGrpSpPr>
            <p:cNvPr id="14348" name="Group 48"/>
            <p:cNvGrpSpPr>
              <a:grpSpLocks/>
            </p:cNvGrpSpPr>
            <p:nvPr/>
          </p:nvGrpSpPr>
          <p:grpSpPr bwMode="auto">
            <a:xfrm>
              <a:off x="3216" y="2064"/>
              <a:ext cx="2496" cy="1968"/>
              <a:chOff x="2976" y="2016"/>
              <a:chExt cx="2784" cy="2112"/>
            </a:xfrm>
          </p:grpSpPr>
          <p:grpSp>
            <p:nvGrpSpPr>
              <p:cNvPr id="14350" name="Group 44"/>
              <p:cNvGrpSpPr>
                <a:grpSpLocks/>
              </p:cNvGrpSpPr>
              <p:nvPr/>
            </p:nvGrpSpPr>
            <p:grpSpPr bwMode="auto">
              <a:xfrm>
                <a:off x="2976" y="2016"/>
                <a:ext cx="2784" cy="2112"/>
                <a:chOff x="2976" y="1920"/>
                <a:chExt cx="2784" cy="2112"/>
              </a:xfrm>
            </p:grpSpPr>
            <p:grpSp>
              <p:nvGrpSpPr>
                <p:cNvPr id="14352" name="Group 38"/>
                <p:cNvGrpSpPr>
                  <a:grpSpLocks/>
                </p:cNvGrpSpPr>
                <p:nvPr/>
              </p:nvGrpSpPr>
              <p:grpSpPr bwMode="auto">
                <a:xfrm>
                  <a:off x="2976" y="1920"/>
                  <a:ext cx="2784" cy="2112"/>
                  <a:chOff x="3072" y="1872"/>
                  <a:chExt cx="2784" cy="2112"/>
                </a:xfrm>
              </p:grpSpPr>
              <p:grpSp>
                <p:nvGrpSpPr>
                  <p:cNvPr id="14358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3264" y="1920"/>
                    <a:ext cx="2544" cy="2064"/>
                    <a:chOff x="2880" y="1968"/>
                    <a:chExt cx="2544" cy="2064"/>
                  </a:xfrm>
                </p:grpSpPr>
                <p:sp>
                  <p:nvSpPr>
                    <p:cNvPr id="14365" name="Oval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2352"/>
                      <a:ext cx="1392" cy="1392"/>
                    </a:xfrm>
                    <a:prstGeom prst="ellipse">
                      <a:avLst/>
                    </a:prstGeom>
                    <a:noFill/>
                    <a:ln w="9525" algn="ctr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>
                      <a:spAutoFit/>
                    </a:bodyPr>
                    <a:lstStyle>
                      <a:lvl1pPr algn="l"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Char char=""/>
                        <a:defRPr sz="2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Char char=""/>
                        <a:defRPr sz="21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E0752F"/>
                        </a:buClr>
                        <a:buSzPct val="60000"/>
                        <a:buFont typeface="Wingdings" pitchFamily="2" charset="2"/>
                        <a:buChar char=""/>
                        <a:defRPr sz="24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FEC3AE"/>
                        </a:buClr>
                        <a:buSzPct val="60000"/>
                        <a:buFont typeface="Wingdings" pitchFamily="2" charset="2"/>
                        <a:buChar char=""/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DCAE9"/>
                        </a:buClr>
                        <a:buSzPct val="68000"/>
                        <a:buFont typeface="Wingdings 2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</a:defRPr>
                      </a:lvl9pPr>
                    </a:lstStyle>
                    <a:p>
                      <a:pPr algn="ctr" eaLnBrk="1" fontAlgn="base" hangingPunct="1"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vi-VN" altLang="en-US" sz="2000">
                        <a:solidFill>
                          <a:prstClr val="black"/>
                        </a:solidFill>
                        <a:latin typeface="Times New Roman" pitchFamily="18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14366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3072"/>
                      <a:ext cx="254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arrow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>
                        <a:solidFill>
                          <a:prstClr val="black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  <p:sp>
                  <p:nvSpPr>
                    <p:cNvPr id="14367" name="Line 2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984" y="1968"/>
                      <a:ext cx="48" cy="206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arrow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>
                        <a:solidFill>
                          <a:prstClr val="black"/>
                        </a:solidFill>
                        <a:latin typeface="Arial" charset="0"/>
                        <a:cs typeface="Arial" charset="0"/>
                      </a:endParaRPr>
                    </a:p>
                  </p:txBody>
                </p:sp>
              </p:grpSp>
              <p:sp>
                <p:nvSpPr>
                  <p:cNvPr id="14359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24" y="3024"/>
                    <a:ext cx="336" cy="2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itchFamily="2" charset="2"/>
                      <a:buChar char=""/>
                      <a:defRPr sz="20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9pPr>
                  </a:lstStyle>
                  <a:p>
                    <a:pPr eaLnBrk="1" fontAlgn="base" hangingPunct="1"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</a:pPr>
                    <a:r>
                      <a:rPr lang="en-US" altLang="en-US" sz="2000" i="1">
                        <a:solidFill>
                          <a:prstClr val="black"/>
                        </a:solidFill>
                        <a:latin typeface="VNI-Times" pitchFamily="2" charset="0"/>
                        <a:cs typeface="Arial" charset="0"/>
                      </a:rPr>
                      <a:t>x</a:t>
                    </a:r>
                  </a:p>
                </p:txBody>
              </p:sp>
              <p:sp>
                <p:nvSpPr>
                  <p:cNvPr id="14360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68" y="1872"/>
                    <a:ext cx="336" cy="2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itchFamily="2" charset="2"/>
                      <a:buChar char=""/>
                      <a:defRPr sz="20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9pPr>
                  </a:lstStyle>
                  <a:p>
                    <a:pPr eaLnBrk="1" fontAlgn="base" hangingPunct="1"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</a:pPr>
                    <a:r>
                      <a:rPr lang="en-US" altLang="en-US" sz="2000" i="1">
                        <a:solidFill>
                          <a:prstClr val="black"/>
                        </a:solidFill>
                        <a:latin typeface="VNI-Times" pitchFamily="2" charset="0"/>
                        <a:cs typeface="Arial" charset="0"/>
                      </a:rPr>
                      <a:t>y</a:t>
                    </a:r>
                  </a:p>
                </p:txBody>
              </p:sp>
              <p:sp>
                <p:nvSpPr>
                  <p:cNvPr id="14361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88" y="2736"/>
                    <a:ext cx="768" cy="2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itchFamily="2" charset="2"/>
                      <a:buChar char=""/>
                      <a:defRPr sz="20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9pPr>
                  </a:lstStyle>
                  <a:p>
                    <a:pPr eaLnBrk="1" fontAlgn="base" hangingPunct="1"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</a:pPr>
                    <a:r>
                      <a:rPr lang="en-US" altLang="en-US" sz="2000" b="1" i="1">
                        <a:solidFill>
                          <a:srgbClr val="FF0066"/>
                        </a:solidFill>
                        <a:latin typeface="VNI-Times" pitchFamily="2" charset="0"/>
                        <a:cs typeface="Arial" charset="0"/>
                      </a:rPr>
                      <a:t>A</a:t>
                    </a:r>
                    <a:r>
                      <a:rPr lang="en-US" altLang="en-US" sz="2000" b="1">
                        <a:solidFill>
                          <a:srgbClr val="FF0066"/>
                        </a:solidFill>
                        <a:latin typeface="VNI-Times" pitchFamily="2" charset="0"/>
                        <a:cs typeface="Arial" charset="0"/>
                      </a:rPr>
                      <a:t>(1;0)</a:t>
                    </a:r>
                  </a:p>
                </p:txBody>
              </p:sp>
              <p:sp>
                <p:nvSpPr>
                  <p:cNvPr id="14362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72" y="2784"/>
                    <a:ext cx="769" cy="2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itchFamily="2" charset="2"/>
                      <a:buChar char=""/>
                      <a:defRPr sz="20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9pPr>
                  </a:lstStyle>
                  <a:p>
                    <a:pPr eaLnBrk="1" fontAlgn="base" hangingPunct="1"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</a:pPr>
                    <a:r>
                      <a:rPr lang="en-US" altLang="en-US" sz="2000" b="1" i="1">
                        <a:solidFill>
                          <a:prstClr val="black"/>
                        </a:solidFill>
                        <a:latin typeface="VNI-Times" pitchFamily="2" charset="0"/>
                        <a:cs typeface="Arial" charset="0"/>
                      </a:rPr>
                      <a:t>A</a:t>
                    </a:r>
                    <a:r>
                      <a:rPr lang="en-US" altLang="en-US" sz="2000" b="1">
                        <a:solidFill>
                          <a:prstClr val="black"/>
                        </a:solidFill>
                        <a:latin typeface="VNI-Times" pitchFamily="2" charset="0"/>
                        <a:cs typeface="Arial" charset="0"/>
                      </a:rPr>
                      <a:t>’(-1;0)</a:t>
                    </a:r>
                  </a:p>
                </p:txBody>
              </p:sp>
              <p:sp>
                <p:nvSpPr>
                  <p:cNvPr id="14363" name="Text Box 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64" y="2064"/>
                    <a:ext cx="624" cy="2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itchFamily="2" charset="2"/>
                      <a:buChar char=""/>
                      <a:defRPr sz="20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9pPr>
                  </a:lstStyle>
                  <a:p>
                    <a:pPr eaLnBrk="1" fontAlgn="base" hangingPunct="1"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</a:pPr>
                    <a:r>
                      <a:rPr lang="en-US" altLang="en-US" sz="2000" b="1" i="1">
                        <a:solidFill>
                          <a:prstClr val="black"/>
                        </a:solidFill>
                        <a:latin typeface="VNI-Times" pitchFamily="2" charset="0"/>
                        <a:cs typeface="Arial" charset="0"/>
                      </a:rPr>
                      <a:t>B</a:t>
                    </a:r>
                    <a:r>
                      <a:rPr lang="en-US" altLang="en-US" sz="2000" b="1">
                        <a:solidFill>
                          <a:prstClr val="black"/>
                        </a:solidFill>
                        <a:latin typeface="VNI-Times" pitchFamily="2" charset="0"/>
                        <a:cs typeface="Arial" charset="0"/>
                      </a:rPr>
                      <a:t>(0;1)</a:t>
                    </a:r>
                  </a:p>
                </p:txBody>
              </p:sp>
              <p:sp>
                <p:nvSpPr>
                  <p:cNvPr id="14364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16" y="3696"/>
                    <a:ext cx="769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algn="l" eaLnBrk="0" hangingPunct="0"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lr>
                        <a:srgbClr val="E0752F"/>
                      </a:buClr>
                      <a:buSzPct val="60000"/>
                      <a:buFont typeface="Wingdings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lr>
                        <a:srgbClr val="FEC3AE"/>
                      </a:buClr>
                      <a:buSzPct val="60000"/>
                      <a:buFont typeface="Wingdings" pitchFamily="2" charset="2"/>
                      <a:buChar char=""/>
                      <a:defRPr sz="20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BDCAE9"/>
                      </a:buClr>
                      <a:buSzPct val="68000"/>
                      <a:buFont typeface="Wingdings 2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itchFamily="18" charset="0"/>
                      </a:defRPr>
                    </a:lvl9pPr>
                  </a:lstStyle>
                  <a:p>
                    <a:pPr eaLnBrk="1" fontAlgn="base" hangingPunct="1"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</a:pPr>
                    <a:r>
                      <a:rPr lang="en-US" altLang="en-US" sz="2000" b="1" i="1">
                        <a:solidFill>
                          <a:prstClr val="black"/>
                        </a:solidFill>
                        <a:latin typeface="VNI-Times" pitchFamily="2" charset="0"/>
                        <a:cs typeface="Arial" charset="0"/>
                      </a:rPr>
                      <a:t>B</a:t>
                    </a:r>
                    <a:r>
                      <a:rPr lang="en-US" altLang="en-US" sz="2000" b="1">
                        <a:solidFill>
                          <a:prstClr val="black"/>
                        </a:solidFill>
                        <a:latin typeface="VNI-Times" pitchFamily="2" charset="0"/>
                        <a:cs typeface="Arial" charset="0"/>
                      </a:rPr>
                      <a:t>’(0;-1)</a:t>
                    </a:r>
                  </a:p>
                </p:txBody>
              </p:sp>
            </p:grpSp>
            <p:sp>
              <p:nvSpPr>
                <p:cNvPr id="14353" name="Oval 39"/>
                <p:cNvSpPr>
                  <a:spLocks noChangeArrowheads="1"/>
                </p:cNvSpPr>
                <p:nvPr/>
              </p:nvSpPr>
              <p:spPr bwMode="auto">
                <a:xfrm>
                  <a:off x="4320" y="2352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itchFamily="2" charset="2"/>
                    <a:buChar char=""/>
                    <a:defRPr sz="2000">
                      <a:solidFill>
                        <a:schemeClr val="tx1"/>
                      </a:solidFill>
                      <a:latin typeface="Century Schoolbook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endParaRPr lang="vi-VN" altLang="en-US" sz="2000">
                    <a:solidFill>
                      <a:prstClr val="black"/>
                    </a:solidFill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14354" name="Oval 40"/>
                <p:cNvSpPr>
                  <a:spLocks noChangeArrowheads="1"/>
                </p:cNvSpPr>
                <p:nvPr/>
              </p:nvSpPr>
              <p:spPr bwMode="auto">
                <a:xfrm>
                  <a:off x="4272" y="3072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itchFamily="2" charset="2"/>
                    <a:buChar char=""/>
                    <a:defRPr sz="2000">
                      <a:solidFill>
                        <a:schemeClr val="tx1"/>
                      </a:solidFill>
                      <a:latin typeface="Century Schoolbook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endParaRPr lang="vi-VN" altLang="en-US" sz="2000">
                    <a:solidFill>
                      <a:prstClr val="black"/>
                    </a:solidFill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14355" name="Oval 41"/>
                <p:cNvSpPr>
                  <a:spLocks noChangeArrowheads="1"/>
                </p:cNvSpPr>
                <p:nvPr/>
              </p:nvSpPr>
              <p:spPr bwMode="auto">
                <a:xfrm>
                  <a:off x="4944" y="3072"/>
                  <a:ext cx="48" cy="48"/>
                </a:xfrm>
                <a:prstGeom prst="ellipse">
                  <a:avLst/>
                </a:prstGeom>
                <a:solidFill>
                  <a:srgbClr val="0000FF"/>
                </a:solidFill>
                <a:ln w="28575" algn="ctr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itchFamily="2" charset="2"/>
                    <a:buChar char=""/>
                    <a:defRPr sz="2000">
                      <a:solidFill>
                        <a:schemeClr val="tx1"/>
                      </a:solidFill>
                      <a:latin typeface="Century Schoolbook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endParaRPr lang="vi-VN" altLang="en-US" sz="2000">
                    <a:solidFill>
                      <a:prstClr val="black"/>
                    </a:solidFill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14356" name="Oval 42"/>
                <p:cNvSpPr>
                  <a:spLocks noChangeArrowheads="1"/>
                </p:cNvSpPr>
                <p:nvPr/>
              </p:nvSpPr>
              <p:spPr bwMode="auto">
                <a:xfrm>
                  <a:off x="4272" y="3696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itchFamily="2" charset="2"/>
                    <a:buChar char=""/>
                    <a:defRPr sz="2000">
                      <a:solidFill>
                        <a:schemeClr val="tx1"/>
                      </a:solidFill>
                      <a:latin typeface="Century Schoolbook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endParaRPr lang="vi-VN" altLang="en-US" sz="2000">
                    <a:solidFill>
                      <a:prstClr val="black"/>
                    </a:solidFill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14357" name="Oval 43"/>
                <p:cNvSpPr>
                  <a:spLocks noChangeArrowheads="1"/>
                </p:cNvSpPr>
                <p:nvPr/>
              </p:nvSpPr>
              <p:spPr bwMode="auto">
                <a:xfrm>
                  <a:off x="3600" y="3072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E0752F"/>
                    </a:buClr>
                    <a:buSzPct val="60000"/>
                    <a:buFont typeface="Wingdings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rgbClr val="FEC3AE"/>
                    </a:buClr>
                    <a:buSzPct val="60000"/>
                    <a:buFont typeface="Wingdings" pitchFamily="2" charset="2"/>
                    <a:buChar char=""/>
                    <a:defRPr sz="2000">
                      <a:solidFill>
                        <a:schemeClr val="tx1"/>
                      </a:solidFill>
                      <a:latin typeface="Century Schoolbook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BDCAE9"/>
                    </a:buClr>
                    <a:buSzPct val="68000"/>
                    <a:buFont typeface="Wingdings 2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itchFamily="18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endParaRPr lang="vi-VN" altLang="en-US" sz="2000">
                    <a:solidFill>
                      <a:prstClr val="black"/>
                    </a:solidFill>
                    <a:latin typeface="Times New Roman" pitchFamily="18" charset="0"/>
                    <a:cs typeface="Arial" charset="0"/>
                  </a:endParaRPr>
                </a:p>
              </p:txBody>
            </p:sp>
          </p:grpSp>
          <p:sp>
            <p:nvSpPr>
              <p:cNvPr id="14351" name="Freeform 46"/>
              <p:cNvSpPr>
                <a:spLocks/>
              </p:cNvSpPr>
              <p:nvPr/>
            </p:nvSpPr>
            <p:spPr bwMode="auto">
              <a:xfrm rot="-869293">
                <a:off x="4992" y="2736"/>
                <a:ext cx="56" cy="240"/>
              </a:xfrm>
              <a:custGeom>
                <a:avLst/>
                <a:gdLst>
                  <a:gd name="T0" fmla="*/ 48 w 56"/>
                  <a:gd name="T1" fmla="*/ 240 h 240"/>
                  <a:gd name="T2" fmla="*/ 48 w 56"/>
                  <a:gd name="T3" fmla="*/ 96 h 240"/>
                  <a:gd name="T4" fmla="*/ 0 w 56"/>
                  <a:gd name="T5" fmla="*/ 0 h 240"/>
                  <a:gd name="T6" fmla="*/ 0 60000 65536"/>
                  <a:gd name="T7" fmla="*/ 0 60000 65536"/>
                  <a:gd name="T8" fmla="*/ 0 60000 65536"/>
                  <a:gd name="T9" fmla="*/ 0 w 56"/>
                  <a:gd name="T10" fmla="*/ 0 h 240"/>
                  <a:gd name="T11" fmla="*/ 56 w 56"/>
                  <a:gd name="T12" fmla="*/ 240 h 2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6" h="240">
                    <a:moveTo>
                      <a:pt x="48" y="240"/>
                    </a:moveTo>
                    <a:cubicBezTo>
                      <a:pt x="52" y="188"/>
                      <a:pt x="56" y="136"/>
                      <a:pt x="48" y="96"/>
                    </a:cubicBezTo>
                    <a:cubicBezTo>
                      <a:pt x="40" y="56"/>
                      <a:pt x="20" y="28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4349" name="Text Box 47"/>
            <p:cNvSpPr txBox="1">
              <a:spLocks noChangeArrowheads="1"/>
            </p:cNvSpPr>
            <p:nvPr/>
          </p:nvSpPr>
          <p:spPr bwMode="auto">
            <a:xfrm>
              <a:off x="5088" y="2582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itchFamily="2" charset="2"/>
                <a:buChar char=""/>
                <a:defRPr sz="2400">
                  <a:solidFill>
                    <a:schemeClr val="tx1"/>
                  </a:solidFill>
                  <a:latin typeface="Century Schoolbook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itchFamily="18" charset="2"/>
                <a:buChar char=""/>
                <a:defRPr sz="2100">
                  <a:solidFill>
                    <a:schemeClr val="tx1"/>
                  </a:solidFill>
                  <a:latin typeface="Century Schoolbook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E0752F"/>
                </a:buClr>
                <a:buSzPct val="60000"/>
                <a:buFont typeface="Wingdings" pitchFamily="2" charset="2"/>
                <a:buChar char=""/>
                <a:defRPr sz="2400">
                  <a:solidFill>
                    <a:schemeClr val="tx1"/>
                  </a:solidFill>
                  <a:latin typeface="Century Schoolbook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rgbClr val="FEC3AE"/>
                </a:buClr>
                <a:buSzPct val="60000"/>
                <a:buFont typeface="Wingdings" pitchFamily="2" charset="2"/>
                <a:buChar char=""/>
                <a:defRPr sz="2000">
                  <a:solidFill>
                    <a:schemeClr val="tx1"/>
                  </a:solidFill>
                  <a:latin typeface="Century Schoolbook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DCAE9"/>
                </a:buClr>
                <a:buSzPct val="68000"/>
                <a:buFont typeface="Wingdings 2" pitchFamily="18" charset="2"/>
                <a:buChar char=""/>
                <a:defRPr sz="1600">
                  <a:solidFill>
                    <a:schemeClr val="tx1"/>
                  </a:solidFill>
                  <a:latin typeface="Century Schoolbook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en-US" sz="2000" b="1">
                  <a:solidFill>
                    <a:prstClr val="black"/>
                  </a:solidFill>
                  <a:latin typeface="VNI-Times" pitchFamily="2" charset="0"/>
                  <a:cs typeface="Arial" charset="0"/>
                </a:rPr>
                <a:t>+</a:t>
              </a:r>
            </a:p>
          </p:txBody>
        </p:sp>
      </p:grpSp>
      <p:sp>
        <p:nvSpPr>
          <p:cNvPr id="7220" name="Text Box 52"/>
          <p:cNvSpPr txBox="1">
            <a:spLocks noChangeArrowheads="1"/>
          </p:cNvSpPr>
          <p:nvPr/>
        </p:nvSpPr>
        <p:spPr bwMode="auto">
          <a:xfrm>
            <a:off x="304800" y="721934"/>
            <a:ext cx="5105400" cy="3000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-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Trên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đường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tròn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định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hướng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cho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một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cung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lượng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giác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i="1" dirty="0">
                <a:solidFill>
                  <a:srgbClr val="FF0066"/>
                </a:solidFill>
                <a:latin typeface="Times New Roman" pitchFamily="18" charset="0"/>
                <a:cs typeface="Arial" charset="0"/>
              </a:rPr>
              <a:t>CD</a:t>
            </a:r>
            <a:r>
              <a:rPr lang="en-US" altLang="en-US" sz="2100" i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.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100" i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-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Một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điểm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M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chuyển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động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trên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đường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tròn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từ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i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C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đến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i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D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tạo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nên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cung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i="1" dirty="0">
                <a:solidFill>
                  <a:srgbClr val="FF0066"/>
                </a:solidFill>
                <a:latin typeface="Times New Roman" pitchFamily="18" charset="0"/>
                <a:cs typeface="Arial" charset="0"/>
              </a:rPr>
              <a:t>CD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nói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trên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.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-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Khi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tia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i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OM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quay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xung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quanh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gốc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i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O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từ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vị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trí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i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OC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tới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vị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trí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i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OD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tạo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ra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một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góc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lượng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giác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có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tia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đầu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là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i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OC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tia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cuối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là</a:t>
            </a:r>
            <a:r>
              <a:rPr lang="en-US" altLang="en-US" sz="21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i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OD</a:t>
            </a:r>
            <a:r>
              <a:rPr lang="en-US" altLang="en-US" sz="21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.</a:t>
            </a:r>
            <a:br>
              <a:rPr lang="en-US" altLang="en-US" sz="21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</a:br>
            <a:r>
              <a:rPr lang="en-US" altLang="en-US" sz="2100" b="1" u="sng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Kí hiệu</a:t>
            </a:r>
            <a:r>
              <a:rPr lang="en-US" altLang="en-US" sz="2100" b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100" i="1" dirty="0">
                <a:solidFill>
                  <a:srgbClr val="FF0066"/>
                </a:solidFill>
                <a:latin typeface="Times New Roman" pitchFamily="18" charset="0"/>
                <a:cs typeface="Arial" charset="0"/>
              </a:rPr>
              <a:t>(OC,OD)</a:t>
            </a:r>
          </a:p>
        </p:txBody>
      </p:sp>
      <p:sp>
        <p:nvSpPr>
          <p:cNvPr id="7221" name="Freeform 53"/>
          <p:cNvSpPr>
            <a:spLocks/>
          </p:cNvSpPr>
          <p:nvPr/>
        </p:nvSpPr>
        <p:spPr bwMode="auto">
          <a:xfrm>
            <a:off x="1600200" y="1066800"/>
            <a:ext cx="304800" cy="76200"/>
          </a:xfrm>
          <a:custGeom>
            <a:avLst/>
            <a:gdLst>
              <a:gd name="T0" fmla="*/ 0 w 192"/>
              <a:gd name="T1" fmla="*/ 2147483647 h 48"/>
              <a:gd name="T2" fmla="*/ 2147483647 w 192"/>
              <a:gd name="T3" fmla="*/ 0 h 48"/>
              <a:gd name="T4" fmla="*/ 2147483647 w 192"/>
              <a:gd name="T5" fmla="*/ 2147483647 h 48"/>
              <a:gd name="T6" fmla="*/ 0 60000 65536"/>
              <a:gd name="T7" fmla="*/ 0 60000 65536"/>
              <a:gd name="T8" fmla="*/ 0 60000 65536"/>
              <a:gd name="T9" fmla="*/ 0 w 192"/>
              <a:gd name="T10" fmla="*/ 0 h 48"/>
              <a:gd name="T11" fmla="*/ 192 w 19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8">
                <a:moveTo>
                  <a:pt x="0" y="48"/>
                </a:moveTo>
                <a:cubicBezTo>
                  <a:pt x="32" y="24"/>
                  <a:pt x="64" y="0"/>
                  <a:pt x="96" y="0"/>
                </a:cubicBezTo>
                <a:cubicBezTo>
                  <a:pt x="128" y="0"/>
                  <a:pt x="160" y="40"/>
                  <a:pt x="192" y="48"/>
                </a:cubicBezTo>
              </a:path>
            </a:pathLst>
          </a:custGeom>
          <a:noFill/>
          <a:ln w="9525">
            <a:solidFill>
              <a:srgbClr val="FF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6" name="Rectangle 55"/>
          <p:cNvSpPr>
            <a:spLocks noChangeArrowheads="1"/>
          </p:cNvSpPr>
          <p:nvPr/>
        </p:nvSpPr>
        <p:spPr bwMode="auto">
          <a:xfrm>
            <a:off x="0" y="30051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vi-VN" altLang="en-US" sz="200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99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81" grpId="0" animBg="1"/>
      <p:bldP spid="7193" grpId="0"/>
      <p:bldP spid="7220" grpId="0"/>
      <p:bldP spid="72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-76200" y="381000"/>
            <a:ext cx="982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b="1" dirty="0">
                <a:solidFill>
                  <a:prstClr val="black"/>
                </a:solidFill>
                <a:latin typeface="Times New Roman"/>
                <a:cs typeface="Arial" charset="0"/>
              </a:rPr>
              <a:t>BTVD</a:t>
            </a:r>
            <a:r>
              <a:rPr lang="vi-VN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: </a:t>
            </a:r>
            <a:r>
              <a:rPr lang="vi-VN" altLang="en-US" b="1" u="sng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Xét tính đúng sai của các mệnh đề sau</a:t>
            </a:r>
            <a:r>
              <a:rPr lang="vi-VN" altLang="en-US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:</a:t>
            </a:r>
            <a:r>
              <a:rPr lang="en-US" altLang="en-US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(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Nếu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sai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hãy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sửa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lại</a:t>
            </a:r>
            <a:r>
              <a:rPr lang="en-US" altLang="en-US" sz="20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cho</a:t>
            </a:r>
            <a:r>
              <a:rPr lang="en-US" altLang="en-US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000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đúng</a:t>
            </a:r>
            <a:r>
              <a:rPr lang="en-US" altLang="en-US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)</a:t>
            </a:r>
            <a:endParaRPr lang="en-US" alt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381000" y="990600"/>
            <a:ext cx="8458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a, Đường tròn định hướng có chiều dương là chiều  cùng  chiều quay của kim đồng hồ .</a:t>
            </a:r>
            <a:endParaRPr lang="en-US" altLang="en-US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457200" y="2514600"/>
            <a:ext cx="7924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b, Với hai điểm </a:t>
            </a:r>
            <a:r>
              <a:rPr lang="vi-VN" altLang="en-US" i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A ,B </a:t>
            </a:r>
            <a:r>
              <a:rPr lang="vi-VN" altLang="en-US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trên đường tròn định hướng ta</a:t>
            </a:r>
            <a:r>
              <a:rPr lang="en-US" altLang="en-US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chỉ</a:t>
            </a:r>
            <a:r>
              <a:rPr lang="vi-VN" altLang="en-US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có hai cung lượng giác có điểm đầu </a:t>
            </a:r>
            <a:r>
              <a:rPr lang="vi-VN" altLang="en-US" i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A</a:t>
            </a:r>
            <a:r>
              <a:rPr lang="vi-VN" altLang="en-US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,điểm cuối </a:t>
            </a:r>
            <a:r>
              <a:rPr lang="vi-VN" altLang="en-US" i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B</a:t>
            </a:r>
            <a:r>
              <a:rPr lang="vi-VN" altLang="en-US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.</a:t>
            </a:r>
            <a:endParaRPr lang="en-US" altLang="en-US" i="1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457200" y="4038600"/>
            <a:ext cx="8001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c, Ký hiệu (</a:t>
            </a:r>
            <a:r>
              <a:rPr lang="vi-VN" altLang="en-US" i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OC,OD</a:t>
            </a:r>
            <a:r>
              <a:rPr lang="vi-VN" altLang="en-US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) chỉ một góc lượng giác có tia đầu là tia </a:t>
            </a:r>
            <a:r>
              <a:rPr lang="vi-VN" altLang="en-US" i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OD,tia</a:t>
            </a:r>
            <a:r>
              <a:rPr lang="vi-VN" altLang="en-US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cuối là tia </a:t>
            </a:r>
            <a:r>
              <a:rPr lang="vi-VN" altLang="en-US" i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OC</a:t>
            </a:r>
            <a:r>
              <a:rPr lang="vi-VN" altLang="en-US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.</a:t>
            </a:r>
            <a:endParaRPr lang="en-US" altLang="en-US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457200" y="5334000"/>
            <a:ext cx="8382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d, Đường tròn lượng giác là đường tròn định hướng có bán kính bằng 1 và có tâm trùng với gốc tọa độ.</a:t>
            </a:r>
            <a:endParaRPr lang="en-US" altLang="en-US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1676400" y="19050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A,Đúng</a:t>
            </a:r>
            <a:endParaRPr lang="en-US" altLang="en-US" sz="200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4114800" y="1828800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B,Sai</a:t>
            </a:r>
            <a:endParaRPr lang="en-US" altLang="en-US" sz="200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1676400" y="341312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A,Đúng</a:t>
            </a:r>
            <a:endParaRPr lang="en-US" altLang="en-US" sz="200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370" name="Text Box 12"/>
          <p:cNvSpPr txBox="1">
            <a:spLocks noChangeArrowheads="1"/>
          </p:cNvSpPr>
          <p:nvPr/>
        </p:nvSpPr>
        <p:spPr bwMode="auto">
          <a:xfrm>
            <a:off x="1676400" y="486092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A,Đúng</a:t>
            </a:r>
            <a:endParaRPr lang="en-US" altLang="en-US" sz="200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371" name="Text Box 13"/>
          <p:cNvSpPr txBox="1">
            <a:spLocks noChangeArrowheads="1"/>
          </p:cNvSpPr>
          <p:nvPr/>
        </p:nvSpPr>
        <p:spPr bwMode="auto">
          <a:xfrm>
            <a:off x="1676400" y="61722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A,Đúng</a:t>
            </a:r>
            <a:endParaRPr lang="en-US" altLang="en-US" sz="200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372" name="Text Box 14"/>
          <p:cNvSpPr txBox="1">
            <a:spLocks noChangeArrowheads="1"/>
          </p:cNvSpPr>
          <p:nvPr/>
        </p:nvSpPr>
        <p:spPr bwMode="auto">
          <a:xfrm>
            <a:off x="4114800" y="6232525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B,Sai</a:t>
            </a:r>
            <a:endParaRPr lang="en-US" altLang="en-US" sz="200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373" name="Text Box 15"/>
          <p:cNvSpPr txBox="1">
            <a:spLocks noChangeArrowheads="1"/>
          </p:cNvSpPr>
          <p:nvPr/>
        </p:nvSpPr>
        <p:spPr bwMode="auto">
          <a:xfrm>
            <a:off x="4114800" y="4800600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B,Sai</a:t>
            </a:r>
            <a:endParaRPr lang="en-US" altLang="en-US" sz="200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374" name="Text Box 16"/>
          <p:cNvSpPr txBox="1">
            <a:spLocks noChangeArrowheads="1"/>
          </p:cNvSpPr>
          <p:nvPr/>
        </p:nvSpPr>
        <p:spPr bwMode="auto">
          <a:xfrm>
            <a:off x="3962400" y="3429000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vi-VN" altLang="en-US" sz="200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B,Sai</a:t>
            </a:r>
            <a:endParaRPr lang="en-US" altLang="en-US" sz="200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375" name="AutoShape 17"/>
          <p:cNvSpPr>
            <a:spLocks noChangeArrowheads="1"/>
          </p:cNvSpPr>
          <p:nvPr/>
        </p:nvSpPr>
        <p:spPr bwMode="auto">
          <a:xfrm>
            <a:off x="4343400" y="2209800"/>
            <a:ext cx="914400" cy="914400"/>
          </a:xfrm>
          <a:prstGeom prst="star8">
            <a:avLst>
              <a:gd name="adj" fmla="val 3825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vi-VN" altLang="en-US" sz="200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6650" name="Oval 26"/>
          <p:cNvSpPr>
            <a:spLocks noChangeArrowheads="1"/>
          </p:cNvSpPr>
          <p:nvPr/>
        </p:nvSpPr>
        <p:spPr bwMode="auto">
          <a:xfrm>
            <a:off x="3962400" y="1828800"/>
            <a:ext cx="1143000" cy="45720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vi-VN" altLang="en-US" sz="200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6651" name="Oval 27"/>
          <p:cNvSpPr>
            <a:spLocks noChangeArrowheads="1"/>
          </p:cNvSpPr>
          <p:nvPr/>
        </p:nvSpPr>
        <p:spPr bwMode="auto">
          <a:xfrm>
            <a:off x="3810000" y="3429000"/>
            <a:ext cx="1143000" cy="45720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vi-VN" altLang="en-US" sz="200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6652" name="Oval 28"/>
          <p:cNvSpPr>
            <a:spLocks noChangeArrowheads="1"/>
          </p:cNvSpPr>
          <p:nvPr/>
        </p:nvSpPr>
        <p:spPr bwMode="auto">
          <a:xfrm>
            <a:off x="3962400" y="4800600"/>
            <a:ext cx="1143000" cy="45720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vi-VN" altLang="en-US" sz="200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6653" name="Oval 29"/>
          <p:cNvSpPr>
            <a:spLocks noChangeArrowheads="1"/>
          </p:cNvSpPr>
          <p:nvPr/>
        </p:nvSpPr>
        <p:spPr bwMode="auto">
          <a:xfrm>
            <a:off x="1600200" y="6172200"/>
            <a:ext cx="1143000" cy="45720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vi-VN" altLang="en-US" sz="200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04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50" grpId="0" animBg="1"/>
      <p:bldP spid="26651" grpId="0" animBg="1"/>
      <p:bldP spid="26652" grpId="0" animBg="1"/>
      <p:bldP spid="266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45" name="Group 21"/>
          <p:cNvGrpSpPr>
            <a:grpSpLocks/>
          </p:cNvGrpSpPr>
          <p:nvPr/>
        </p:nvGrpSpPr>
        <p:grpSpPr bwMode="auto">
          <a:xfrm>
            <a:off x="5381625" y="2170113"/>
            <a:ext cx="3735388" cy="2114550"/>
            <a:chOff x="2823" y="1111"/>
            <a:chExt cx="2353" cy="1332"/>
          </a:xfrm>
        </p:grpSpPr>
        <p:sp>
          <p:nvSpPr>
            <p:cNvPr id="75804" name="Oval 10"/>
            <p:cNvSpPr>
              <a:spLocks noChangeArrowheads="1"/>
            </p:cNvSpPr>
            <p:nvPr/>
          </p:nvSpPr>
          <p:spPr bwMode="auto">
            <a:xfrm>
              <a:off x="2823" y="1168"/>
              <a:ext cx="1219" cy="1275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75805" name="Line 11"/>
            <p:cNvSpPr>
              <a:spLocks noChangeShapeType="1"/>
            </p:cNvSpPr>
            <p:nvPr/>
          </p:nvSpPr>
          <p:spPr bwMode="auto">
            <a:xfrm flipV="1">
              <a:off x="3419" y="1366"/>
              <a:ext cx="453" cy="4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5806" name="Line 12"/>
            <p:cNvSpPr>
              <a:spLocks noChangeShapeType="1"/>
            </p:cNvSpPr>
            <p:nvPr/>
          </p:nvSpPr>
          <p:spPr bwMode="auto">
            <a:xfrm flipV="1">
              <a:off x="3419" y="1650"/>
              <a:ext cx="595" cy="1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5807" name="Line 13"/>
            <p:cNvSpPr>
              <a:spLocks noChangeShapeType="1"/>
            </p:cNvSpPr>
            <p:nvPr/>
          </p:nvSpPr>
          <p:spPr bwMode="auto">
            <a:xfrm>
              <a:off x="3872" y="1338"/>
              <a:ext cx="57" cy="85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5808" name="Line 14"/>
            <p:cNvSpPr>
              <a:spLocks noChangeShapeType="1"/>
            </p:cNvSpPr>
            <p:nvPr/>
          </p:nvSpPr>
          <p:spPr bwMode="auto">
            <a:xfrm>
              <a:off x="3929" y="1423"/>
              <a:ext cx="57" cy="113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5809" name="Line 15"/>
            <p:cNvSpPr>
              <a:spLocks noChangeShapeType="1"/>
            </p:cNvSpPr>
            <p:nvPr/>
          </p:nvSpPr>
          <p:spPr bwMode="auto">
            <a:xfrm>
              <a:off x="3986" y="1536"/>
              <a:ext cx="28" cy="114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5810" name="Line 16"/>
            <p:cNvSpPr>
              <a:spLocks noChangeShapeType="1"/>
            </p:cNvSpPr>
            <p:nvPr/>
          </p:nvSpPr>
          <p:spPr bwMode="auto">
            <a:xfrm>
              <a:off x="3532" y="1706"/>
              <a:ext cx="57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5811" name="Text Box 17"/>
            <p:cNvSpPr txBox="1">
              <a:spLocks noChangeArrowheads="1"/>
            </p:cNvSpPr>
            <p:nvPr/>
          </p:nvSpPr>
          <p:spPr bwMode="auto">
            <a:xfrm>
              <a:off x="3247" y="1720"/>
              <a:ext cx="2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prstClr val="black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75812" name="Text Box 18"/>
            <p:cNvSpPr txBox="1">
              <a:spLocks noChangeArrowheads="1"/>
            </p:cNvSpPr>
            <p:nvPr/>
          </p:nvSpPr>
          <p:spPr bwMode="auto">
            <a:xfrm>
              <a:off x="3589" y="1584"/>
              <a:ext cx="21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prstClr val="black"/>
                  </a:solidFill>
                  <a:cs typeface="Arial" charset="0"/>
                </a:rPr>
                <a:t>1</a:t>
              </a:r>
              <a:r>
                <a:rPr lang="en-US" altLang="en-US" sz="1400" baseline="30000">
                  <a:solidFill>
                    <a:prstClr val="black"/>
                  </a:solidFill>
                  <a:cs typeface="Arial" charset="0"/>
                </a:rPr>
                <a:t>0</a:t>
              </a:r>
              <a:endParaRPr lang="en-US" altLang="en-US" sz="1400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75813" name="Text Box 19"/>
            <p:cNvSpPr txBox="1">
              <a:spLocks noChangeArrowheads="1"/>
            </p:cNvSpPr>
            <p:nvPr/>
          </p:nvSpPr>
          <p:spPr bwMode="auto">
            <a:xfrm>
              <a:off x="3417" y="1419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i="1">
                  <a:solidFill>
                    <a:prstClr val="black"/>
                  </a:solidFill>
                  <a:cs typeface="Arial" charset="0"/>
                </a:rPr>
                <a:t>R</a:t>
              </a:r>
            </a:p>
          </p:txBody>
        </p:sp>
        <p:sp>
          <p:nvSpPr>
            <p:cNvPr id="75814" name="AutoShape 20"/>
            <p:cNvSpPr>
              <a:spLocks noChangeArrowheads="1"/>
            </p:cNvSpPr>
            <p:nvPr/>
          </p:nvSpPr>
          <p:spPr bwMode="auto">
            <a:xfrm>
              <a:off x="4184" y="1111"/>
              <a:ext cx="992" cy="312"/>
            </a:xfrm>
            <a:prstGeom prst="wedgeEllipseCallout">
              <a:avLst>
                <a:gd name="adj1" fmla="val -71875"/>
                <a:gd name="adj2" fmla="val 82694"/>
              </a:avLst>
            </a:prstGeom>
            <a:solidFill>
              <a:srgbClr val="CCFFFF"/>
            </a:solidFill>
            <a:ln w="25400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prstClr val="black"/>
                  </a:solidFill>
                  <a:cs typeface="Arial" charset="0"/>
                </a:rPr>
                <a:t>Cung 1</a:t>
              </a:r>
              <a:r>
                <a:rPr lang="en-US" altLang="en-US" sz="1800" baseline="30000">
                  <a:solidFill>
                    <a:prstClr val="black"/>
                  </a:solidFill>
                  <a:cs typeface="Arial" charset="0"/>
                </a:rPr>
                <a:t>0</a:t>
              </a:r>
              <a:endParaRPr lang="en-US" altLang="en-US" sz="1800">
                <a:solidFill>
                  <a:prstClr val="black"/>
                </a:solidFill>
                <a:cs typeface="Arial" charset="0"/>
              </a:endParaRPr>
            </a:p>
          </p:txBody>
        </p:sp>
      </p:grp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94279" y="914400"/>
            <a:ext cx="9973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u="sng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u="sng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Độ:</a:t>
            </a:r>
            <a:endParaRPr lang="en-US" altLang="en-US" sz="2400" u="sng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114218" y="1468438"/>
            <a:ext cx="490871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ru-RU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en-US" altLang="en-US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360</a:t>
            </a:r>
            <a:r>
              <a:rPr lang="en-US" altLang="en-US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150671" y="2371726"/>
            <a:ext cx="56070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360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endParaRPr lang="en-US" alt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26660" name="Group 36"/>
          <p:cNvGrpSpPr>
            <a:grpSpLocks/>
          </p:cNvGrpSpPr>
          <p:nvPr/>
        </p:nvGrpSpPr>
        <p:grpSpPr bwMode="auto">
          <a:xfrm>
            <a:off x="1763712" y="3280593"/>
            <a:ext cx="1436688" cy="728662"/>
            <a:chOff x="414" y="2302"/>
            <a:chExt cx="905" cy="459"/>
          </a:xfrm>
        </p:grpSpPr>
        <p:grpSp>
          <p:nvGrpSpPr>
            <p:cNvPr id="75795" name="Group 30"/>
            <p:cNvGrpSpPr>
              <a:grpSpLocks/>
            </p:cNvGrpSpPr>
            <p:nvPr/>
          </p:nvGrpSpPr>
          <p:grpSpPr bwMode="auto">
            <a:xfrm>
              <a:off x="414" y="2302"/>
              <a:ext cx="419" cy="453"/>
              <a:chOff x="414" y="2217"/>
              <a:chExt cx="419" cy="453"/>
            </a:xfrm>
          </p:grpSpPr>
          <p:sp>
            <p:nvSpPr>
              <p:cNvPr id="75801" name="Text Box 27"/>
              <p:cNvSpPr txBox="1">
                <a:spLocks noChangeArrowheads="1"/>
              </p:cNvSpPr>
              <p:nvPr/>
            </p:nvSpPr>
            <p:spPr bwMode="auto">
              <a:xfrm>
                <a:off x="442" y="2217"/>
                <a:ext cx="39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 dirty="0">
                    <a:solidFill>
                      <a:srgbClr val="FF6600"/>
                    </a:solidFill>
                    <a:cs typeface="Arial" charset="0"/>
                  </a:rPr>
                  <a:t>2</a:t>
                </a:r>
                <a:r>
                  <a:rPr lang="ru-RU" altLang="en-US" sz="1800" dirty="0">
                    <a:solidFill>
                      <a:srgbClr val="FF6600"/>
                    </a:solidFill>
                    <a:cs typeface="Arial" charset="0"/>
                  </a:rPr>
                  <a:t>л</a:t>
                </a:r>
                <a:r>
                  <a:rPr lang="en-US" altLang="en-US" sz="1800" i="1" dirty="0">
                    <a:solidFill>
                      <a:srgbClr val="FF6600"/>
                    </a:solidFill>
                    <a:cs typeface="Arial" charset="0"/>
                  </a:rPr>
                  <a:t>R</a:t>
                </a:r>
              </a:p>
            </p:txBody>
          </p:sp>
          <p:sp>
            <p:nvSpPr>
              <p:cNvPr id="75802" name="Line 28"/>
              <p:cNvSpPr>
                <a:spLocks noChangeShapeType="1"/>
              </p:cNvSpPr>
              <p:nvPr/>
            </p:nvSpPr>
            <p:spPr bwMode="auto">
              <a:xfrm>
                <a:off x="470" y="2443"/>
                <a:ext cx="2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5803" name="Text Box 29"/>
              <p:cNvSpPr txBox="1">
                <a:spLocks noChangeArrowheads="1"/>
              </p:cNvSpPr>
              <p:nvPr/>
            </p:nvSpPr>
            <p:spPr bwMode="auto">
              <a:xfrm>
                <a:off x="414" y="2439"/>
                <a:ext cx="35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FF6600"/>
                    </a:solidFill>
                    <a:cs typeface="Arial" charset="0"/>
                  </a:rPr>
                  <a:t>360</a:t>
                </a:r>
              </a:p>
            </p:txBody>
          </p:sp>
        </p:grpSp>
        <p:sp>
          <p:nvSpPr>
            <p:cNvPr id="75796" name="Text Box 31"/>
            <p:cNvSpPr txBox="1">
              <a:spLocks noChangeArrowheads="1"/>
            </p:cNvSpPr>
            <p:nvPr/>
          </p:nvSpPr>
          <p:spPr bwMode="auto">
            <a:xfrm>
              <a:off x="782" y="2415"/>
              <a:ext cx="2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prstClr val="black"/>
                  </a:solidFill>
                  <a:cs typeface="Arial" charset="0"/>
                </a:rPr>
                <a:t>=</a:t>
              </a:r>
            </a:p>
          </p:txBody>
        </p:sp>
        <p:grpSp>
          <p:nvGrpSpPr>
            <p:cNvPr id="75797" name="Group 35"/>
            <p:cNvGrpSpPr>
              <a:grpSpLocks/>
            </p:cNvGrpSpPr>
            <p:nvPr/>
          </p:nvGrpSpPr>
          <p:grpSpPr bwMode="auto">
            <a:xfrm>
              <a:off x="1008" y="2302"/>
              <a:ext cx="311" cy="231"/>
              <a:chOff x="1008" y="2302"/>
              <a:chExt cx="311" cy="231"/>
            </a:xfrm>
          </p:grpSpPr>
          <p:sp>
            <p:nvSpPr>
              <p:cNvPr id="75799" name="Line 32"/>
              <p:cNvSpPr>
                <a:spLocks noChangeShapeType="1"/>
              </p:cNvSpPr>
              <p:nvPr/>
            </p:nvSpPr>
            <p:spPr bwMode="auto">
              <a:xfrm>
                <a:off x="1009" y="2529"/>
                <a:ext cx="2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5800" name="Text Box 33"/>
              <p:cNvSpPr txBox="1">
                <a:spLocks noChangeArrowheads="1"/>
              </p:cNvSpPr>
              <p:nvPr/>
            </p:nvSpPr>
            <p:spPr bwMode="auto">
              <a:xfrm>
                <a:off x="1008" y="2302"/>
                <a:ext cx="31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altLang="en-US" sz="1800" dirty="0">
                    <a:solidFill>
                      <a:srgbClr val="FF6600"/>
                    </a:solidFill>
                    <a:cs typeface="Arial" charset="0"/>
                  </a:rPr>
                  <a:t>л</a:t>
                </a:r>
                <a:r>
                  <a:rPr lang="en-US" altLang="en-US" sz="1800" i="1" dirty="0">
                    <a:solidFill>
                      <a:srgbClr val="FF6600"/>
                    </a:solidFill>
                    <a:cs typeface="Arial" charset="0"/>
                  </a:rPr>
                  <a:t>R</a:t>
                </a:r>
              </a:p>
            </p:txBody>
          </p:sp>
        </p:grpSp>
        <p:sp>
          <p:nvSpPr>
            <p:cNvPr id="75798" name="Text Box 34"/>
            <p:cNvSpPr txBox="1">
              <a:spLocks noChangeArrowheads="1"/>
            </p:cNvSpPr>
            <p:nvPr/>
          </p:nvSpPr>
          <p:spPr bwMode="auto">
            <a:xfrm>
              <a:off x="952" y="2530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6600"/>
                  </a:solidFill>
                  <a:cs typeface="Arial" charset="0"/>
                </a:rPr>
                <a:t>180</a:t>
              </a:r>
            </a:p>
          </p:txBody>
        </p:sp>
      </p:grp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180217" y="4408487"/>
            <a:ext cx="67858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dirty="0">
                <a:solidFill>
                  <a:prstClr val="black"/>
                </a:solidFill>
                <a:cs typeface="Arial" charset="0"/>
              </a:rPr>
              <a:t>.</a:t>
            </a: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180217" y="4867440"/>
            <a:ext cx="8101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( 0 ≤ </a:t>
            </a:r>
            <a:r>
              <a:rPr lang="en-US" altLang="en-US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≤ 360)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26670" name="Group 46"/>
          <p:cNvGrpSpPr>
            <a:grpSpLocks/>
          </p:cNvGrpSpPr>
          <p:nvPr/>
        </p:nvGrpSpPr>
        <p:grpSpPr bwMode="auto">
          <a:xfrm>
            <a:off x="4032250" y="5634038"/>
            <a:ext cx="1755775" cy="900112"/>
            <a:chOff x="1831" y="3492"/>
            <a:chExt cx="1106" cy="567"/>
          </a:xfrm>
        </p:grpSpPr>
        <p:sp>
          <p:nvSpPr>
            <p:cNvPr id="75788" name="Rectangle 39"/>
            <p:cNvSpPr>
              <a:spLocks noChangeArrowheads="1"/>
            </p:cNvSpPr>
            <p:nvPr/>
          </p:nvSpPr>
          <p:spPr bwMode="auto">
            <a:xfrm>
              <a:off x="1831" y="3492"/>
              <a:ext cx="1106" cy="567"/>
            </a:xfrm>
            <a:prstGeom prst="rect">
              <a:avLst/>
            </a:prstGeom>
            <a:noFill/>
            <a:ln w="25400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prstClr val="black"/>
                </a:solidFill>
                <a:cs typeface="Arial" charset="0"/>
              </a:endParaRPr>
            </a:p>
          </p:txBody>
        </p:sp>
        <p:grpSp>
          <p:nvGrpSpPr>
            <p:cNvPr id="75789" name="Group 44"/>
            <p:cNvGrpSpPr>
              <a:grpSpLocks/>
            </p:cNvGrpSpPr>
            <p:nvPr/>
          </p:nvGrpSpPr>
          <p:grpSpPr bwMode="auto">
            <a:xfrm>
              <a:off x="2256" y="3561"/>
              <a:ext cx="604" cy="459"/>
              <a:chOff x="3844" y="3449"/>
              <a:chExt cx="514" cy="459"/>
            </a:xfrm>
          </p:grpSpPr>
          <p:sp>
            <p:nvSpPr>
              <p:cNvPr id="75791" name="Text Box 40"/>
              <p:cNvSpPr txBox="1">
                <a:spLocks noChangeArrowheads="1"/>
              </p:cNvSpPr>
              <p:nvPr/>
            </p:nvSpPr>
            <p:spPr bwMode="auto">
              <a:xfrm>
                <a:off x="3899" y="3449"/>
                <a:ext cx="26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altLang="en-US">
                    <a:solidFill>
                      <a:srgbClr val="FF6600"/>
                    </a:solidFill>
                    <a:cs typeface="Arial" charset="0"/>
                  </a:rPr>
                  <a:t>л</a:t>
                </a:r>
                <a:r>
                  <a:rPr lang="en-US" altLang="en-US" i="1">
                    <a:solidFill>
                      <a:srgbClr val="FF6600"/>
                    </a:solidFill>
                    <a:cs typeface="Arial" charset="0"/>
                  </a:rPr>
                  <a:t>a</a:t>
                </a:r>
              </a:p>
            </p:txBody>
          </p:sp>
          <p:sp>
            <p:nvSpPr>
              <p:cNvPr id="75792" name="Line 41"/>
              <p:cNvSpPr>
                <a:spLocks noChangeShapeType="1"/>
              </p:cNvSpPr>
              <p:nvPr/>
            </p:nvSpPr>
            <p:spPr bwMode="auto">
              <a:xfrm>
                <a:off x="3901" y="3663"/>
                <a:ext cx="28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5793" name="Text Box 42"/>
              <p:cNvSpPr txBox="1">
                <a:spLocks noChangeArrowheads="1"/>
              </p:cNvSpPr>
              <p:nvPr/>
            </p:nvSpPr>
            <p:spPr bwMode="auto">
              <a:xfrm>
                <a:off x="3844" y="3658"/>
                <a:ext cx="35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FF6600"/>
                    </a:solidFill>
                    <a:cs typeface="Arial" charset="0"/>
                  </a:rPr>
                  <a:t>180</a:t>
                </a:r>
              </a:p>
            </p:txBody>
          </p:sp>
          <p:sp>
            <p:nvSpPr>
              <p:cNvPr id="75794" name="Text Box 43"/>
              <p:cNvSpPr txBox="1">
                <a:spLocks noChangeArrowheads="1"/>
              </p:cNvSpPr>
              <p:nvPr/>
            </p:nvSpPr>
            <p:spPr bwMode="auto">
              <a:xfrm>
                <a:off x="4127" y="3501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FF6600"/>
                    </a:solidFill>
                    <a:cs typeface="Arial" charset="0"/>
                  </a:rPr>
                  <a:t>.</a:t>
                </a:r>
                <a:r>
                  <a:rPr lang="en-US" altLang="en-US" i="1">
                    <a:solidFill>
                      <a:srgbClr val="FF6600"/>
                    </a:solidFill>
                    <a:cs typeface="Arial" charset="0"/>
                  </a:rPr>
                  <a:t>R</a:t>
                </a:r>
              </a:p>
            </p:txBody>
          </p:sp>
        </p:grpSp>
        <p:sp>
          <p:nvSpPr>
            <p:cNvPr id="75790" name="Text Box 45"/>
            <p:cNvSpPr txBox="1">
              <a:spLocks noChangeArrowheads="1"/>
            </p:cNvSpPr>
            <p:nvPr/>
          </p:nvSpPr>
          <p:spPr bwMode="auto">
            <a:xfrm>
              <a:off x="1957" y="3647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FF6600"/>
                  </a:solidFill>
                  <a:cs typeface="Arial" charset="0"/>
                </a:rPr>
                <a:t>l </a:t>
              </a:r>
              <a:r>
                <a:rPr lang="en-US" altLang="en-US" sz="1800">
                  <a:solidFill>
                    <a:prstClr val="black"/>
                  </a:solidFill>
                  <a:cs typeface="Arial" charset="0"/>
                </a:rPr>
                <a:t>=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vi-VN" sz="2400" dirty="0">
                <a:solidFill>
                  <a:prstClr val="black"/>
                </a:solidFill>
                <a:latin typeface="Times New Roman"/>
              </a:rPr>
              <a:t>II. SỐ ĐO CỦA CUNG VÀ GÓC LƯỢNG GIÁC.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vi-VN" sz="2000" dirty="0">
                <a:solidFill>
                  <a:prstClr val="black"/>
                </a:solidFill>
                <a:latin typeface="Times New Roman"/>
              </a:rPr>
              <a:t>1. ĐỘ VÀ RA ĐIAN</a:t>
            </a: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7416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6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6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8" grpId="0"/>
      <p:bldP spid="26649" grpId="0"/>
      <p:bldP spid="26650" grpId="0"/>
      <p:bldP spid="26661" grpId="0"/>
      <p:bldP spid="266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4"/>
          <p:cNvSpPr txBox="1">
            <a:spLocks noChangeArrowheads="1"/>
          </p:cNvSpPr>
          <p:nvPr/>
        </p:nvSpPr>
        <p:spPr bwMode="auto">
          <a:xfrm>
            <a:off x="184103" y="-41535"/>
            <a:ext cx="1824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u="sng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400" u="sng" dirty="0" err="1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Rađian</a:t>
            </a:r>
            <a:r>
              <a:rPr lang="en-US" altLang="en-US" sz="2400" u="sng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98341" name="Group 37"/>
          <p:cNvGrpSpPr>
            <a:grpSpLocks/>
          </p:cNvGrpSpPr>
          <p:nvPr/>
        </p:nvGrpSpPr>
        <p:grpSpPr bwMode="auto">
          <a:xfrm>
            <a:off x="346075" y="415665"/>
            <a:ext cx="8472488" cy="2128657"/>
            <a:chOff x="218" y="464"/>
            <a:chExt cx="5337" cy="1072"/>
          </a:xfrm>
        </p:grpSpPr>
        <p:sp>
          <p:nvSpPr>
            <p:cNvPr id="78881" name="Text Box 5"/>
            <p:cNvSpPr txBox="1">
              <a:spLocks noChangeArrowheads="1"/>
            </p:cNvSpPr>
            <p:nvPr/>
          </p:nvSpPr>
          <p:spPr bwMode="auto">
            <a:xfrm>
              <a:off x="218" y="464"/>
              <a:ext cx="1840" cy="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 err="1">
                  <a:solidFill>
                    <a:prstClr val="black"/>
                  </a:solidFill>
                  <a:cs typeface="Arial" charset="0"/>
                </a:rPr>
                <a:t>Định</a:t>
              </a:r>
              <a:r>
                <a:rPr lang="en-US" altLang="en-US" dirty="0">
                  <a:solidFill>
                    <a:prstClr val="black"/>
                  </a:solidFill>
                  <a:cs typeface="Arial" charset="0"/>
                </a:rPr>
                <a:t> </a:t>
              </a:r>
              <a:r>
                <a:rPr lang="en-US" altLang="en-US" dirty="0" err="1">
                  <a:solidFill>
                    <a:prstClr val="black"/>
                  </a:solidFill>
                  <a:cs typeface="Arial" charset="0"/>
                </a:rPr>
                <a:t>Nghĩa</a:t>
              </a:r>
              <a:r>
                <a:rPr lang="en-US" altLang="en-US" dirty="0">
                  <a:solidFill>
                    <a:prstClr val="black"/>
                  </a:solidFill>
                  <a:cs typeface="Arial" charset="0"/>
                </a:rPr>
                <a:t>:</a:t>
              </a:r>
            </a:p>
          </p:txBody>
        </p:sp>
        <p:grpSp>
          <p:nvGrpSpPr>
            <p:cNvPr id="78882" name="Group 36"/>
            <p:cNvGrpSpPr>
              <a:grpSpLocks/>
            </p:cNvGrpSpPr>
            <p:nvPr/>
          </p:nvGrpSpPr>
          <p:grpSpPr bwMode="auto">
            <a:xfrm>
              <a:off x="300" y="714"/>
              <a:ext cx="5255" cy="822"/>
              <a:chOff x="385" y="799"/>
              <a:chExt cx="5255" cy="822"/>
            </a:xfrm>
          </p:grpSpPr>
          <p:grpSp>
            <p:nvGrpSpPr>
              <p:cNvPr id="78883" name="Group 8"/>
              <p:cNvGrpSpPr>
                <a:grpSpLocks/>
              </p:cNvGrpSpPr>
              <p:nvPr/>
            </p:nvGrpSpPr>
            <p:grpSpPr bwMode="auto">
              <a:xfrm>
                <a:off x="385" y="856"/>
                <a:ext cx="57" cy="765"/>
                <a:chOff x="300" y="828"/>
                <a:chExt cx="57" cy="1105"/>
              </a:xfrm>
            </p:grpSpPr>
            <p:sp>
              <p:nvSpPr>
                <p:cNvPr id="78885" name="Line 6"/>
                <p:cNvSpPr>
                  <a:spLocks noChangeShapeType="1"/>
                </p:cNvSpPr>
                <p:nvPr/>
              </p:nvSpPr>
              <p:spPr bwMode="auto">
                <a:xfrm>
                  <a:off x="300" y="828"/>
                  <a:ext cx="0" cy="1105"/>
                </a:xfrm>
                <a:prstGeom prst="line">
                  <a:avLst/>
                </a:prstGeom>
                <a:noFill/>
                <a:ln w="349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8886" name="Line 7"/>
                <p:cNvSpPr>
                  <a:spLocks noChangeShapeType="1"/>
                </p:cNvSpPr>
                <p:nvPr/>
              </p:nvSpPr>
              <p:spPr bwMode="auto">
                <a:xfrm>
                  <a:off x="357" y="828"/>
                  <a:ext cx="0" cy="1105"/>
                </a:xfrm>
                <a:prstGeom prst="line">
                  <a:avLst/>
                </a:prstGeom>
                <a:noFill/>
                <a:ln w="349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78884" name="Text Box 9"/>
              <p:cNvSpPr txBox="1">
                <a:spLocks noChangeArrowheads="1"/>
              </p:cNvSpPr>
              <p:nvPr/>
            </p:nvSpPr>
            <p:spPr bwMode="auto">
              <a:xfrm>
                <a:off x="540" y="799"/>
                <a:ext cx="5100" cy="7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 b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Cung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dài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bán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kính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i="1" dirty="0" err="1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cung</a:t>
                </a:r>
                <a:r>
                  <a:rPr lang="en-US" alt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i="1" dirty="0" err="1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i="1" dirty="0" err="1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i="1" dirty="0" err="1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đo</a:t>
                </a:r>
                <a:r>
                  <a:rPr lang="en-US" alt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altLang="en-US" sz="2400" i="1" dirty="0" err="1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rađian</a:t>
                </a:r>
                <a:r>
                  <a:rPr lang="en-US" altLang="en-US" sz="2400" b="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tắt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cung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rađian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ở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tâm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chắn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cung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rađian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i="1" dirty="0" err="1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alt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i="1" dirty="0" err="1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i="1" dirty="0" err="1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i="1" dirty="0" err="1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đo</a:t>
                </a:r>
                <a:r>
                  <a:rPr lang="en-US" alt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altLang="en-US" sz="2400" i="1" dirty="0" err="1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rađian</a:t>
                </a:r>
                <a:r>
                  <a:rPr lang="en-US" alt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tắt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rađian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rađian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còn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tắt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b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rad.</a:t>
                </a:r>
              </a:p>
            </p:txBody>
          </p:sp>
        </p:grpSp>
      </p:grpSp>
      <p:grpSp>
        <p:nvGrpSpPr>
          <p:cNvPr id="98331" name="Group 27"/>
          <p:cNvGrpSpPr>
            <a:grpSpLocks/>
          </p:cNvGrpSpPr>
          <p:nvPr/>
        </p:nvGrpSpPr>
        <p:grpSpPr bwMode="auto">
          <a:xfrm>
            <a:off x="5027773" y="2209800"/>
            <a:ext cx="4040621" cy="2335848"/>
            <a:chOff x="2625" y="2081"/>
            <a:chExt cx="2625" cy="1638"/>
          </a:xfrm>
        </p:grpSpPr>
        <p:sp>
          <p:nvSpPr>
            <p:cNvPr id="78870" name="Oval 10"/>
            <p:cNvSpPr>
              <a:spLocks noChangeArrowheads="1"/>
            </p:cNvSpPr>
            <p:nvPr/>
          </p:nvSpPr>
          <p:spPr bwMode="auto">
            <a:xfrm>
              <a:off x="2625" y="2273"/>
              <a:ext cx="1474" cy="144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78871" name="Line 11"/>
            <p:cNvSpPr>
              <a:spLocks noChangeShapeType="1"/>
            </p:cNvSpPr>
            <p:nvPr/>
          </p:nvSpPr>
          <p:spPr bwMode="auto">
            <a:xfrm flipV="1">
              <a:off x="3362" y="2415"/>
              <a:ext cx="425" cy="5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8872" name="Line 12"/>
            <p:cNvSpPr>
              <a:spLocks noChangeShapeType="1"/>
            </p:cNvSpPr>
            <p:nvPr/>
          </p:nvSpPr>
          <p:spPr bwMode="auto">
            <a:xfrm>
              <a:off x="3362" y="2982"/>
              <a:ext cx="737" cy="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8873" name="Text Box 13"/>
            <p:cNvSpPr txBox="1">
              <a:spLocks noChangeArrowheads="1"/>
            </p:cNvSpPr>
            <p:nvPr/>
          </p:nvSpPr>
          <p:spPr bwMode="auto">
            <a:xfrm>
              <a:off x="3129" y="2870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prstClr val="black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78874" name="Text Box 14"/>
            <p:cNvSpPr txBox="1">
              <a:spLocks noChangeArrowheads="1"/>
            </p:cNvSpPr>
            <p:nvPr/>
          </p:nvSpPr>
          <p:spPr bwMode="auto">
            <a:xfrm>
              <a:off x="3305" y="2505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prstClr val="black"/>
                  </a:solidFill>
                  <a:cs typeface="Arial" charset="0"/>
                </a:rPr>
                <a:t>R</a:t>
              </a:r>
            </a:p>
          </p:txBody>
        </p:sp>
        <p:sp>
          <p:nvSpPr>
            <p:cNvPr id="78875" name="Text Box 15"/>
            <p:cNvSpPr txBox="1">
              <a:spLocks noChangeArrowheads="1"/>
            </p:cNvSpPr>
            <p:nvPr/>
          </p:nvSpPr>
          <p:spPr bwMode="auto">
            <a:xfrm>
              <a:off x="3616" y="2996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prstClr val="black"/>
                  </a:solidFill>
                  <a:cs typeface="Arial" charset="0"/>
                </a:rPr>
                <a:t>R</a:t>
              </a:r>
            </a:p>
          </p:txBody>
        </p:sp>
        <p:sp>
          <p:nvSpPr>
            <p:cNvPr id="78876" name="Text Box 16"/>
            <p:cNvSpPr txBox="1">
              <a:spLocks noChangeArrowheads="1"/>
            </p:cNvSpPr>
            <p:nvPr/>
          </p:nvSpPr>
          <p:spPr bwMode="auto">
            <a:xfrm>
              <a:off x="3957" y="2358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prstClr val="black"/>
                  </a:solidFill>
                  <a:cs typeface="Arial" charset="0"/>
                </a:rPr>
                <a:t>R</a:t>
              </a:r>
            </a:p>
          </p:txBody>
        </p:sp>
        <p:sp>
          <p:nvSpPr>
            <p:cNvPr id="78877" name="Freeform 17"/>
            <p:cNvSpPr>
              <a:spLocks/>
            </p:cNvSpPr>
            <p:nvPr/>
          </p:nvSpPr>
          <p:spPr bwMode="auto">
            <a:xfrm>
              <a:off x="3475" y="2840"/>
              <a:ext cx="85" cy="142"/>
            </a:xfrm>
            <a:custGeom>
              <a:avLst/>
              <a:gdLst>
                <a:gd name="T0" fmla="*/ 0 w 85"/>
                <a:gd name="T1" fmla="*/ 0 h 142"/>
                <a:gd name="T2" fmla="*/ 57 w 85"/>
                <a:gd name="T3" fmla="*/ 57 h 142"/>
                <a:gd name="T4" fmla="*/ 85 w 85"/>
                <a:gd name="T5" fmla="*/ 142 h 1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5" h="142">
                  <a:moveTo>
                    <a:pt x="0" y="0"/>
                  </a:moveTo>
                  <a:lnTo>
                    <a:pt x="57" y="57"/>
                  </a:lnTo>
                  <a:lnTo>
                    <a:pt x="85" y="142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8878" name="Text Box 18"/>
            <p:cNvSpPr txBox="1">
              <a:spLocks noChangeArrowheads="1"/>
            </p:cNvSpPr>
            <p:nvPr/>
          </p:nvSpPr>
          <p:spPr bwMode="auto">
            <a:xfrm>
              <a:off x="3504" y="2732"/>
              <a:ext cx="56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>
                  <a:solidFill>
                    <a:prstClr val="black"/>
                  </a:solidFill>
                  <a:cs typeface="Arial" charset="0"/>
                </a:rPr>
                <a:t>1rad</a:t>
              </a:r>
            </a:p>
          </p:txBody>
        </p:sp>
        <p:sp>
          <p:nvSpPr>
            <p:cNvPr id="78879" name="Freeform 19"/>
            <p:cNvSpPr>
              <a:spLocks/>
            </p:cNvSpPr>
            <p:nvPr/>
          </p:nvSpPr>
          <p:spPr bwMode="auto">
            <a:xfrm>
              <a:off x="3787" y="2415"/>
              <a:ext cx="312" cy="595"/>
            </a:xfrm>
            <a:custGeom>
              <a:avLst/>
              <a:gdLst>
                <a:gd name="T0" fmla="*/ 0 w 312"/>
                <a:gd name="T1" fmla="*/ 0 h 595"/>
                <a:gd name="T2" fmla="*/ 57 w 312"/>
                <a:gd name="T3" fmla="*/ 28 h 595"/>
                <a:gd name="T4" fmla="*/ 114 w 312"/>
                <a:gd name="T5" fmla="*/ 85 h 595"/>
                <a:gd name="T6" fmla="*/ 170 w 312"/>
                <a:gd name="T7" fmla="*/ 170 h 595"/>
                <a:gd name="T8" fmla="*/ 227 w 312"/>
                <a:gd name="T9" fmla="*/ 227 h 595"/>
                <a:gd name="T10" fmla="*/ 284 w 312"/>
                <a:gd name="T11" fmla="*/ 340 h 595"/>
                <a:gd name="T12" fmla="*/ 312 w 312"/>
                <a:gd name="T13" fmla="*/ 454 h 595"/>
                <a:gd name="T14" fmla="*/ 312 w 312"/>
                <a:gd name="T15" fmla="*/ 539 h 595"/>
                <a:gd name="T16" fmla="*/ 312 w 312"/>
                <a:gd name="T17" fmla="*/ 595 h 59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12" h="595">
                  <a:moveTo>
                    <a:pt x="0" y="0"/>
                  </a:moveTo>
                  <a:lnTo>
                    <a:pt x="57" y="28"/>
                  </a:lnTo>
                  <a:lnTo>
                    <a:pt x="114" y="85"/>
                  </a:lnTo>
                  <a:lnTo>
                    <a:pt x="170" y="170"/>
                  </a:lnTo>
                  <a:lnTo>
                    <a:pt x="227" y="227"/>
                  </a:lnTo>
                  <a:lnTo>
                    <a:pt x="284" y="340"/>
                  </a:lnTo>
                  <a:lnTo>
                    <a:pt x="312" y="454"/>
                  </a:lnTo>
                  <a:lnTo>
                    <a:pt x="312" y="539"/>
                  </a:lnTo>
                  <a:lnTo>
                    <a:pt x="312" y="595"/>
                  </a:lnTo>
                </a:path>
              </a:pathLst>
            </a:cu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8880" name="AutoShape 20"/>
            <p:cNvSpPr>
              <a:spLocks noChangeArrowheads="1"/>
            </p:cNvSpPr>
            <p:nvPr/>
          </p:nvSpPr>
          <p:spPr bwMode="auto">
            <a:xfrm>
              <a:off x="4189" y="2081"/>
              <a:ext cx="1061" cy="402"/>
            </a:xfrm>
            <a:prstGeom prst="wedgeRoundRectCallout">
              <a:avLst>
                <a:gd name="adj1" fmla="val -57508"/>
                <a:gd name="adj2" fmla="val 123184"/>
                <a:gd name="adj3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đo</a:t>
              </a:r>
              <a:r>
                <a:rPr lang="en-US" altLang="en-US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1rad</a:t>
              </a:r>
            </a:p>
          </p:txBody>
        </p:sp>
      </p:grp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52400" y="3962400"/>
            <a:ext cx="487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dirty="0" err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radian:</a:t>
            </a:r>
          </a:p>
        </p:txBody>
      </p:sp>
      <p:sp>
        <p:nvSpPr>
          <p:cNvPr id="38" name="TextBox 4"/>
          <p:cNvSpPr txBox="1">
            <a:spLocks noChangeArrowheads="1"/>
          </p:cNvSpPr>
          <p:nvPr/>
        </p:nvSpPr>
        <p:spPr bwMode="auto">
          <a:xfrm>
            <a:off x="914400" y="4767262"/>
            <a:ext cx="441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rad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 rad </a:t>
            </a:r>
          </a:p>
        </p:txBody>
      </p:sp>
      <p:graphicFrame>
        <p:nvGraphicFramePr>
          <p:cNvPr id="3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7420959"/>
              </p:ext>
            </p:extLst>
          </p:nvPr>
        </p:nvGraphicFramePr>
        <p:xfrm>
          <a:off x="914400" y="4601368"/>
          <a:ext cx="1189038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1" name="Equation" r:id="rId3" imgW="545760" imgH="393480" progId="Equation.DSMT4">
                  <p:embed/>
                </p:oleObj>
              </mc:Choice>
              <mc:Fallback>
                <p:oleObj name="Equation" r:id="rId3" imgW="545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601368"/>
                        <a:ext cx="1189038" cy="855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723062"/>
              </p:ext>
            </p:extLst>
          </p:nvPr>
        </p:nvGraphicFramePr>
        <p:xfrm>
          <a:off x="4057614" y="4541837"/>
          <a:ext cx="1300163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2" name="Equation" r:id="rId5" imgW="596880" imgH="469800" progId="Equation.DSMT4">
                  <p:embed/>
                </p:oleObj>
              </mc:Choice>
              <mc:Fallback>
                <p:oleObj name="Equation" r:id="rId5" imgW="59688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7614" y="4541837"/>
                        <a:ext cx="1300163" cy="1020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>
            <a:off x="810028" y="4495800"/>
            <a:ext cx="45720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928627"/>
              </p:ext>
            </p:extLst>
          </p:nvPr>
        </p:nvGraphicFramePr>
        <p:xfrm>
          <a:off x="2306234" y="5836503"/>
          <a:ext cx="1409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3" name="Equation" r:id="rId7" imgW="1409088" imgH="393529" progId="Equation.DSMT4">
                  <p:embed/>
                </p:oleObj>
              </mc:Choice>
              <mc:Fallback>
                <p:oleObj name="Equation" r:id="rId7" imgW="1409088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234" y="5836503"/>
                        <a:ext cx="14097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801938"/>
              </p:ext>
            </p:extLst>
          </p:nvPr>
        </p:nvGraphicFramePr>
        <p:xfrm>
          <a:off x="3733800" y="5816600"/>
          <a:ext cx="2438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4" name="Equation" r:id="rId9" imgW="2438400" imgH="431800" progId="Equation.DSMT4">
                  <p:embed/>
                </p:oleObj>
              </mc:Choice>
              <mc:Fallback>
                <p:oleObj name="Equation" r:id="rId9" imgW="24384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816600"/>
                        <a:ext cx="24384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669614"/>
              </p:ext>
            </p:extLst>
          </p:nvPr>
        </p:nvGraphicFramePr>
        <p:xfrm>
          <a:off x="6324600" y="5770728"/>
          <a:ext cx="2552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5" name="Equation" r:id="rId11" imgW="2552700" imgH="457200" progId="Equation.DSMT4">
                  <p:embed/>
                </p:oleObj>
              </mc:Choice>
              <mc:Fallback>
                <p:oleObj name="Equation" r:id="rId11" imgW="25527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770728"/>
                        <a:ext cx="25527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824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8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8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8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37" grpId="0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85800" y="838200"/>
            <a:ext cx="121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38200" y="1400744"/>
            <a:ext cx="441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sang radian </a:t>
            </a:r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043510"/>
              </p:ext>
            </p:extLst>
          </p:nvPr>
        </p:nvGraphicFramePr>
        <p:xfrm>
          <a:off x="2384425" y="1362075"/>
          <a:ext cx="6635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Equation" r:id="rId3" imgW="304560" imgH="203040" progId="Equation.DSMT4">
                  <p:embed/>
                </p:oleObj>
              </mc:Choice>
              <mc:Fallback>
                <p:oleObj name="Equation" r:id="rId3" imgW="304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4425" y="1362075"/>
                        <a:ext cx="663575" cy="419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47299" y="2057400"/>
            <a:ext cx="121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 có:</a:t>
            </a:r>
          </a:p>
        </p:txBody>
      </p:sp>
      <p:graphicFrame>
        <p:nvGraphicFramePr>
          <p:cNvPr id="2560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516630"/>
              </p:ext>
            </p:extLst>
          </p:nvPr>
        </p:nvGraphicFramePr>
        <p:xfrm>
          <a:off x="2574925" y="2057400"/>
          <a:ext cx="6413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name="Equation" r:id="rId5" imgW="139680" imgH="139680" progId="Equation.DSMT4">
                  <p:embed/>
                </p:oleObj>
              </mc:Choice>
              <mc:Fallback>
                <p:oleObj name="Equation" r:id="rId5" imgW="1396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4925" y="2057400"/>
                        <a:ext cx="641350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1706361"/>
              </p:ext>
            </p:extLst>
          </p:nvPr>
        </p:nvGraphicFramePr>
        <p:xfrm>
          <a:off x="4543425" y="1894437"/>
          <a:ext cx="1095375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Equation" r:id="rId7" imgW="304560" imgH="203040" progId="Equation.DSMT4">
                  <p:embed/>
                </p:oleObj>
              </mc:Choice>
              <mc:Fallback>
                <p:oleObj name="Equation" r:id="rId7" imgW="304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1894437"/>
                        <a:ext cx="1095375" cy="725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Equal 20"/>
          <p:cNvSpPr/>
          <p:nvPr/>
        </p:nvSpPr>
        <p:spPr>
          <a:xfrm>
            <a:off x="3619500" y="2124075"/>
            <a:ext cx="685800" cy="457200"/>
          </a:xfrm>
          <a:prstGeom prst="mathEqual">
            <a:avLst>
              <a:gd name="adj1" fmla="val 17390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2560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7730319"/>
              </p:ext>
            </p:extLst>
          </p:nvPr>
        </p:nvGraphicFramePr>
        <p:xfrm>
          <a:off x="4494936" y="3060897"/>
          <a:ext cx="1095375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Equation" r:id="rId9" imgW="304560" imgH="203040" progId="Equation.DSMT4">
                  <p:embed/>
                </p:oleObj>
              </mc:Choice>
              <mc:Fallback>
                <p:oleObj name="Equation" r:id="rId9" imgW="304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4936" y="3060897"/>
                        <a:ext cx="1095375" cy="725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2274116" y="2891135"/>
            <a:ext cx="1028654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4" name="Left Arrow 23"/>
          <p:cNvSpPr/>
          <p:nvPr/>
        </p:nvSpPr>
        <p:spPr>
          <a:xfrm rot="1838002">
            <a:off x="3079318" y="2937750"/>
            <a:ext cx="1460500" cy="223837"/>
          </a:xfrm>
          <a:prstGeom prst="leftArrow">
            <a:avLst>
              <a:gd name="adj1" fmla="val 50000"/>
              <a:gd name="adj2" fmla="val 5774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Left Arrow 24"/>
          <p:cNvSpPr/>
          <p:nvPr/>
        </p:nvSpPr>
        <p:spPr>
          <a:xfrm rot="8839664">
            <a:off x="3232149" y="2985356"/>
            <a:ext cx="1460500" cy="225425"/>
          </a:xfrm>
          <a:prstGeom prst="leftArrow">
            <a:avLst>
              <a:gd name="adj1" fmla="val 50000"/>
              <a:gd name="adj2" fmla="val 57742"/>
            </a:avLst>
          </a:prstGeom>
          <a:solidFill>
            <a:srgbClr val="E40C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5638800" y="2633998"/>
            <a:ext cx="1066800" cy="685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2561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5648823"/>
              </p:ext>
            </p:extLst>
          </p:nvPr>
        </p:nvGraphicFramePr>
        <p:xfrm>
          <a:off x="6858000" y="2425110"/>
          <a:ext cx="1962150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" name="Equation" r:id="rId11" imgW="660240" imgH="393480" progId="Equation.DSMT4">
                  <p:embed/>
                </p:oleObj>
              </mc:Choice>
              <mc:Fallback>
                <p:oleObj name="Equation" r:id="rId11" imgW="660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2425110"/>
                        <a:ext cx="1962150" cy="116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38200" y="4016635"/>
            <a:ext cx="411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sang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61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187064"/>
              </p:ext>
            </p:extLst>
          </p:nvPr>
        </p:nvGraphicFramePr>
        <p:xfrm>
          <a:off x="2438400" y="4016635"/>
          <a:ext cx="525463" cy="750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" name="Equation" r:id="rId13" imgW="241200" imgH="393480" progId="Equation.DSMT4">
                  <p:embed/>
                </p:oleObj>
              </mc:Choice>
              <mc:Fallback>
                <p:oleObj name="Equation" r:id="rId13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016635"/>
                        <a:ext cx="525463" cy="7506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914400" y="4953000"/>
            <a:ext cx="304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Thực hiện tương tự</a:t>
            </a:r>
          </a:p>
        </p:txBody>
      </p:sp>
      <p:graphicFrame>
        <p:nvGraphicFramePr>
          <p:cNvPr id="2561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9621"/>
              </p:ext>
            </p:extLst>
          </p:nvPr>
        </p:nvGraphicFramePr>
        <p:xfrm>
          <a:off x="3941763" y="4724400"/>
          <a:ext cx="1687512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3" name="Equation" r:id="rId15" imgW="774360" imgH="393480" progId="Equation.DSMT4">
                  <p:embed/>
                </p:oleObj>
              </mc:Choice>
              <mc:Fallback>
                <p:oleObj name="Equation" r:id="rId15" imgW="774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1763" y="4724400"/>
                        <a:ext cx="1687512" cy="855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29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1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1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1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1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4" grpId="0"/>
      <p:bldP spid="24" grpId="0" animBg="1"/>
      <p:bldP spid="25" grpId="0" animBg="1"/>
      <p:bldP spid="26" grpId="0" animBg="1"/>
      <p:bldP spid="28" grpId="0"/>
      <p:bldP spid="30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1830</Words>
  <Application>Microsoft Office PowerPoint</Application>
  <PresentationFormat>On-screen Show (4:3)</PresentationFormat>
  <Paragraphs>246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Times New Roman</vt:lpstr>
      <vt:lpstr>VNI-Times</vt:lpstr>
      <vt:lpstr>Wingdings</vt:lpstr>
      <vt:lpstr>1_Office Theme</vt:lpstr>
      <vt:lpstr>Office Theme</vt:lpstr>
      <vt:lpstr>2_Office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2. Góc lượng giác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LENOVO</cp:lastModifiedBy>
  <cp:revision>15</cp:revision>
  <dcterms:created xsi:type="dcterms:W3CDTF">2020-04-07T12:58:32Z</dcterms:created>
  <dcterms:modified xsi:type="dcterms:W3CDTF">2022-03-11T15:43:44Z</dcterms:modified>
</cp:coreProperties>
</file>